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Montserrat Semi-Bold" charset="1" panose="00000700000000000000"/>
      <p:regular r:id="rId37"/>
    </p:embeddedFont>
    <p:embeddedFont>
      <p:font typeface="DM Sans Bold" charset="1" panose="00000000000000000000"/>
      <p:regular r:id="rId38"/>
    </p:embeddedFont>
    <p:embeddedFont>
      <p:font typeface="Raleway Italics" charset="1" panose="00000000000000000000"/>
      <p:regular r:id="rId39"/>
    </p:embeddedFont>
    <p:embeddedFont>
      <p:font typeface="Montserrat Heavy" charset="1" panose="00000A00000000000000"/>
      <p:regular r:id="rId40"/>
    </p:embeddedFont>
    <p:embeddedFont>
      <p:font typeface="Raleway" charset="1" panose="00000000000000000000"/>
      <p:regular r:id="rId41"/>
    </p:embeddedFont>
    <p:embeddedFont>
      <p:font typeface="Raleway Bold Italics" charset="1" panose="00000000000000000000"/>
      <p:regular r:id="rId42"/>
    </p:embeddedFont>
    <p:embeddedFont>
      <p:font typeface="Open Sans" charset="1" panose="020B0606030504020204"/>
      <p:regular r:id="rId43"/>
    </p:embeddedFont>
    <p:embeddedFont>
      <p:font typeface="Montserrat Semi-Bold Italics" charset="1" panose="00000700000000000000"/>
      <p:regular r:id="rId44"/>
    </p:embeddedFont>
    <p:embeddedFont>
      <p:font typeface="Montserrat Italics" charset="1" panose="00000500000000000000"/>
      <p:regular r:id="rId45"/>
    </p:embeddedFont>
    <p:embeddedFont>
      <p:font typeface="Mokoto" charset="1" panose="00000000000000000000"/>
      <p:regular r:id="rId46"/>
    </p:embeddedFont>
    <p:embeddedFont>
      <p:font typeface="HK Modular" charset="1" panose="00000800000000000000"/>
      <p:regular r:id="rId47"/>
    </p:embeddedFont>
    <p:embeddedFont>
      <p:font typeface="Open Sans Bold" charset="1" panose="020B0806030504020204"/>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https://aws.amazon.com/what-is/artificial-intelligence/" TargetMode="External" Type="http://schemas.openxmlformats.org/officeDocument/2006/relationships/hyperlink"/><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https://aws.amazon.com/what-is/machine-learning/" TargetMode="External" Type="http://schemas.openxmlformats.org/officeDocument/2006/relationships/hyperlink"/></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756814" y="-403607"/>
            <a:ext cx="6531186" cy="11641778"/>
            <a:chOff x="0" y="0"/>
            <a:chExt cx="1720148" cy="3066147"/>
          </a:xfrm>
        </p:grpSpPr>
        <p:sp>
          <p:nvSpPr>
            <p:cNvPr name="Freeform 3" id="3"/>
            <p:cNvSpPr/>
            <p:nvPr/>
          </p:nvSpPr>
          <p:spPr>
            <a:xfrm flipH="false" flipV="false" rot="0">
              <a:off x="0" y="0"/>
              <a:ext cx="1720148" cy="3066147"/>
            </a:xfrm>
            <a:custGeom>
              <a:avLst/>
              <a:gdLst/>
              <a:ahLst/>
              <a:cxnLst/>
              <a:rect r="r" b="b" t="t" l="l"/>
              <a:pathLst>
                <a:path h="3066147" w="1720148">
                  <a:moveTo>
                    <a:pt x="0" y="0"/>
                  </a:moveTo>
                  <a:lnTo>
                    <a:pt x="1720148" y="0"/>
                  </a:lnTo>
                  <a:lnTo>
                    <a:pt x="1720148" y="3066147"/>
                  </a:lnTo>
                  <a:lnTo>
                    <a:pt x="0" y="3066147"/>
                  </a:lnTo>
                  <a:close/>
                </a:path>
              </a:pathLst>
            </a:custGeom>
            <a:gradFill rotWithShape="true">
              <a:gsLst>
                <a:gs pos="0">
                  <a:srgbClr val="000000">
                    <a:alpha val="0"/>
                  </a:srgbClr>
                </a:gs>
                <a:gs pos="100000">
                  <a:srgbClr val="000000">
                    <a:alpha val="100000"/>
                  </a:srgbClr>
                </a:gs>
              </a:gsLst>
              <a:lin ang="0"/>
            </a:gradFill>
          </p:spPr>
        </p:sp>
        <p:sp>
          <p:nvSpPr>
            <p:cNvPr name="TextBox 4" id="4"/>
            <p:cNvSpPr txBox="true"/>
            <p:nvPr/>
          </p:nvSpPr>
          <p:spPr>
            <a:xfrm>
              <a:off x="0" y="-38100"/>
              <a:ext cx="1720148" cy="3104247"/>
            </a:xfrm>
            <a:prstGeom prst="rect">
              <a:avLst/>
            </a:prstGeom>
          </p:spPr>
          <p:txBody>
            <a:bodyPr anchor="ctr" rtlCol="false" tIns="50800" lIns="50800" bIns="50800" rIns="50800"/>
            <a:lstStyle/>
            <a:p>
              <a:pPr algn="ctr">
                <a:lnSpc>
                  <a:spcPts val="2083"/>
                </a:lnSpc>
              </a:pPr>
            </a:p>
          </p:txBody>
        </p:sp>
      </p:grpSp>
      <p:sp>
        <p:nvSpPr>
          <p:cNvPr name="Freeform 5" id="5"/>
          <p:cNvSpPr/>
          <p:nvPr/>
        </p:nvSpPr>
        <p:spPr>
          <a:xfrm flipH="false" flipV="false" rot="674092">
            <a:off x="-3513169" y="8339629"/>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6" id="6"/>
          <p:cNvSpPr/>
          <p:nvPr/>
        </p:nvSpPr>
        <p:spPr>
          <a:xfrm flipH="true" flipV="true" rot="828919">
            <a:off x="1076036" y="-4819412"/>
            <a:ext cx="19149891" cy="6989710"/>
          </a:xfrm>
          <a:custGeom>
            <a:avLst/>
            <a:gdLst/>
            <a:ahLst/>
            <a:cxnLst/>
            <a:rect r="r" b="b" t="t" l="l"/>
            <a:pathLst>
              <a:path h="6989710" w="19149891">
                <a:moveTo>
                  <a:pt x="19149891" y="6989710"/>
                </a:moveTo>
                <a:lnTo>
                  <a:pt x="0" y="6989710"/>
                </a:lnTo>
                <a:lnTo>
                  <a:pt x="0" y="0"/>
                </a:lnTo>
                <a:lnTo>
                  <a:pt x="19149891" y="0"/>
                </a:lnTo>
                <a:lnTo>
                  <a:pt x="19149891" y="6989710"/>
                </a:lnTo>
                <a:close/>
              </a:path>
            </a:pathLst>
          </a:custGeom>
          <a:blipFill>
            <a:blip r:embed="rId2">
              <a:alphaModFix amt="43000"/>
            </a:blip>
            <a:stretch>
              <a:fillRect l="0" t="0" r="0" b="0"/>
            </a:stretch>
          </a:blipFill>
        </p:spPr>
      </p:sp>
      <p:sp>
        <p:nvSpPr>
          <p:cNvPr name="Freeform 7" id="7"/>
          <p:cNvSpPr/>
          <p:nvPr/>
        </p:nvSpPr>
        <p:spPr>
          <a:xfrm flipH="false" flipV="false" rot="0">
            <a:off x="2076543" y="1776216"/>
            <a:ext cx="658167" cy="595940"/>
          </a:xfrm>
          <a:custGeom>
            <a:avLst/>
            <a:gdLst/>
            <a:ahLst/>
            <a:cxnLst/>
            <a:rect r="r" b="b" t="t" l="l"/>
            <a:pathLst>
              <a:path h="595940" w="658167">
                <a:moveTo>
                  <a:pt x="0" y="0"/>
                </a:moveTo>
                <a:lnTo>
                  <a:pt x="658167" y="0"/>
                </a:lnTo>
                <a:lnTo>
                  <a:pt x="658167" y="595940"/>
                </a:lnTo>
                <a:lnTo>
                  <a:pt x="0" y="595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76543" y="3297129"/>
            <a:ext cx="10163115" cy="2129231"/>
          </a:xfrm>
          <a:prstGeom prst="rect">
            <a:avLst/>
          </a:prstGeom>
        </p:spPr>
        <p:txBody>
          <a:bodyPr anchor="t" rtlCol="false" tIns="0" lIns="0" bIns="0" rIns="0">
            <a:spAutoFit/>
          </a:bodyPr>
          <a:lstStyle/>
          <a:p>
            <a:pPr algn="l">
              <a:lnSpc>
                <a:spcPts val="8135"/>
              </a:lnSpc>
            </a:pPr>
            <a:r>
              <a:rPr lang="en-US" sz="8563" b="true">
                <a:solidFill>
                  <a:srgbClr val="FFFFFF"/>
                </a:solidFill>
                <a:latin typeface="Montserrat Semi-Bold"/>
                <a:ea typeface="Montserrat Semi-Bold"/>
                <a:cs typeface="Montserrat Semi-Bold"/>
                <a:sym typeface="Montserrat Semi-Bold"/>
              </a:rPr>
              <a:t>Machine Learning Operations</a:t>
            </a:r>
          </a:p>
        </p:txBody>
      </p:sp>
      <p:sp>
        <p:nvSpPr>
          <p:cNvPr name="TextBox 9" id="9"/>
          <p:cNvSpPr txBox="true"/>
          <p:nvPr/>
        </p:nvSpPr>
        <p:spPr>
          <a:xfrm rot="0">
            <a:off x="3047841" y="1950097"/>
            <a:ext cx="2493294" cy="305317"/>
          </a:xfrm>
          <a:prstGeom prst="rect">
            <a:avLst/>
          </a:prstGeom>
        </p:spPr>
        <p:txBody>
          <a:bodyPr anchor="t" rtlCol="false" tIns="0" lIns="0" bIns="0" rIns="0">
            <a:spAutoFit/>
          </a:bodyPr>
          <a:lstStyle/>
          <a:p>
            <a:pPr algn="l">
              <a:lnSpc>
                <a:spcPts val="2267"/>
              </a:lnSpc>
            </a:pPr>
            <a:r>
              <a:rPr lang="en-US" sz="2386" b="true">
                <a:solidFill>
                  <a:srgbClr val="FFFFFF"/>
                </a:solidFill>
                <a:latin typeface="DM Sans Bold"/>
                <a:ea typeface="DM Sans Bold"/>
                <a:cs typeface="DM Sans Bold"/>
                <a:sym typeface="DM Sans Bold"/>
              </a:rPr>
              <a:t>Equipo 2</a:t>
            </a:r>
          </a:p>
        </p:txBody>
      </p:sp>
      <p:sp>
        <p:nvSpPr>
          <p:cNvPr name="TextBox 10" id="10"/>
          <p:cNvSpPr txBox="true"/>
          <p:nvPr/>
        </p:nvSpPr>
        <p:spPr>
          <a:xfrm rot="0">
            <a:off x="2076543" y="7622986"/>
            <a:ext cx="5482510" cy="2696048"/>
          </a:xfrm>
          <a:prstGeom prst="rect">
            <a:avLst/>
          </a:prstGeom>
        </p:spPr>
        <p:txBody>
          <a:bodyPr anchor="t" rtlCol="false" tIns="0" lIns="0" bIns="0" rIns="0">
            <a:spAutoFit/>
          </a:bodyPr>
          <a:lstStyle/>
          <a:p>
            <a:pPr algn="l">
              <a:lnSpc>
                <a:spcPts val="3497"/>
              </a:lnSpc>
            </a:pPr>
            <a:r>
              <a:rPr lang="en-US" sz="3682" i="true">
                <a:solidFill>
                  <a:srgbClr val="FFFFFF"/>
                </a:solidFill>
                <a:latin typeface="Raleway Italics"/>
                <a:ea typeface="Raleway Italics"/>
                <a:cs typeface="Raleway Italics"/>
                <a:sym typeface="Raleway Italics"/>
              </a:rPr>
              <a:t>Catherine Rojas</a:t>
            </a:r>
          </a:p>
          <a:p>
            <a:pPr algn="l">
              <a:lnSpc>
                <a:spcPts val="3497"/>
              </a:lnSpc>
            </a:pPr>
            <a:r>
              <a:rPr lang="en-US" sz="3682" i="true">
                <a:solidFill>
                  <a:srgbClr val="FFFFFF"/>
                </a:solidFill>
                <a:latin typeface="Raleway Italics"/>
                <a:ea typeface="Raleway Italics"/>
                <a:cs typeface="Raleway Italics"/>
                <a:sym typeface="Raleway Italics"/>
              </a:rPr>
              <a:t>Luis López </a:t>
            </a:r>
          </a:p>
          <a:p>
            <a:pPr algn="l">
              <a:lnSpc>
                <a:spcPts val="3497"/>
              </a:lnSpc>
            </a:pPr>
            <a:r>
              <a:rPr lang="en-US" sz="3682" i="true">
                <a:solidFill>
                  <a:srgbClr val="FFFFFF"/>
                </a:solidFill>
                <a:latin typeface="Raleway Italics"/>
                <a:ea typeface="Raleway Italics"/>
                <a:cs typeface="Raleway Italics"/>
                <a:sym typeface="Raleway Italics"/>
              </a:rPr>
              <a:t>Rogelio Lizárraga </a:t>
            </a:r>
          </a:p>
          <a:p>
            <a:pPr algn="l">
              <a:lnSpc>
                <a:spcPts val="3497"/>
              </a:lnSpc>
            </a:pPr>
            <a:r>
              <a:rPr lang="en-US" sz="3682" i="true">
                <a:solidFill>
                  <a:srgbClr val="FFFFFF"/>
                </a:solidFill>
                <a:latin typeface="Raleway Italics"/>
                <a:ea typeface="Raleway Italics"/>
                <a:cs typeface="Raleway Italics"/>
                <a:sym typeface="Raleway Italics"/>
              </a:rPr>
              <a:t>Adrian Pineda </a:t>
            </a:r>
          </a:p>
          <a:p>
            <a:pPr algn="l">
              <a:lnSpc>
                <a:spcPts val="3497"/>
              </a:lnSpc>
            </a:pPr>
            <a:r>
              <a:rPr lang="en-US" sz="3682" i="true">
                <a:solidFill>
                  <a:srgbClr val="FFFFFF"/>
                </a:solidFill>
                <a:latin typeface="Raleway Italics"/>
                <a:ea typeface="Raleway Italics"/>
                <a:cs typeface="Raleway Italics"/>
                <a:sym typeface="Raleway Italics"/>
              </a:rPr>
              <a:t>Rodolfo Cruz</a:t>
            </a:r>
          </a:p>
          <a:p>
            <a:pPr algn="l">
              <a:lnSpc>
                <a:spcPts val="3497"/>
              </a:lnSpc>
            </a:pPr>
          </a:p>
        </p:txBody>
      </p:sp>
      <p:sp>
        <p:nvSpPr>
          <p:cNvPr name="TextBox 11" id="11"/>
          <p:cNvSpPr txBox="true"/>
          <p:nvPr/>
        </p:nvSpPr>
        <p:spPr>
          <a:xfrm rot="0">
            <a:off x="2076543" y="5951268"/>
            <a:ext cx="9506012" cy="1427564"/>
          </a:xfrm>
          <a:prstGeom prst="rect">
            <a:avLst/>
          </a:prstGeom>
        </p:spPr>
        <p:txBody>
          <a:bodyPr anchor="t" rtlCol="false" tIns="0" lIns="0" bIns="0" rIns="0">
            <a:spAutoFit/>
          </a:bodyPr>
          <a:lstStyle/>
          <a:p>
            <a:pPr algn="l">
              <a:lnSpc>
                <a:spcPts val="10509"/>
              </a:lnSpc>
            </a:pPr>
            <a:r>
              <a:rPr lang="en-US" sz="11062" b="true">
                <a:solidFill>
                  <a:srgbClr val="36E9FD"/>
                </a:solidFill>
                <a:latin typeface="Montserrat Heavy"/>
                <a:ea typeface="Montserrat Heavy"/>
                <a:cs typeface="Montserrat Heavy"/>
                <a:sym typeface="Montserrat Heavy"/>
              </a:rPr>
              <a:t>MLOps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6051474" y="487518"/>
            <a:ext cx="6185052" cy="1784623"/>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Principios de las MLOps</a:t>
            </a:r>
          </a:p>
        </p:txBody>
      </p:sp>
      <p:sp>
        <p:nvSpPr>
          <p:cNvPr name="TextBox 5" id="5"/>
          <p:cNvSpPr txBox="true"/>
          <p:nvPr/>
        </p:nvSpPr>
        <p:spPr>
          <a:xfrm rot="0">
            <a:off x="7020446" y="2406908"/>
            <a:ext cx="4247108" cy="418120"/>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Automatización</a:t>
            </a:r>
          </a:p>
        </p:txBody>
      </p:sp>
      <p:sp>
        <p:nvSpPr>
          <p:cNvPr name="TextBox 6" id="6"/>
          <p:cNvSpPr txBox="true"/>
          <p:nvPr/>
        </p:nvSpPr>
        <p:spPr>
          <a:xfrm rot="0">
            <a:off x="3089198" y="2959795"/>
            <a:ext cx="12109604" cy="1256320"/>
          </a:xfrm>
          <a:prstGeom prst="rect">
            <a:avLst/>
          </a:prstGeom>
        </p:spPr>
        <p:txBody>
          <a:bodyPr anchor="t" rtlCol="false" tIns="0" lIns="0" bIns="0" rIns="0">
            <a:spAutoFit/>
          </a:bodyPr>
          <a:lstStyle/>
          <a:p>
            <a:pPr algn="ctr">
              <a:lnSpc>
                <a:spcPts val="3335"/>
              </a:lnSpc>
              <a:spcBef>
                <a:spcPct val="0"/>
              </a:spcBef>
            </a:pPr>
            <a:r>
              <a:rPr lang="en-US" sz="2585" i="true">
                <a:solidFill>
                  <a:srgbClr val="FFFFFF"/>
                </a:solidFill>
                <a:latin typeface="Raleway Italics"/>
                <a:ea typeface="Raleway Italics"/>
                <a:cs typeface="Raleway Italics"/>
                <a:sym typeface="Raleway Italics"/>
              </a:rPr>
              <a:t>La automatización es esencial para hacer que el ciclo de vida del machine learning sea repetible, escalable y eficiente. Esto incluye la ingesta de datos, el preprocesamiento, el entrenamiento de modelos y el despliegue.</a:t>
            </a:r>
          </a:p>
        </p:txBody>
      </p:sp>
      <p:sp>
        <p:nvSpPr>
          <p:cNvPr name="TextBox 7" id="7"/>
          <p:cNvSpPr txBox="true"/>
          <p:nvPr/>
        </p:nvSpPr>
        <p:spPr>
          <a:xfrm rot="0">
            <a:off x="983420" y="4901915"/>
            <a:ext cx="4677909" cy="3502914"/>
          </a:xfrm>
          <a:prstGeom prst="rect">
            <a:avLst/>
          </a:prstGeom>
        </p:spPr>
        <p:txBody>
          <a:bodyPr anchor="t" rtlCol="false" tIns="0" lIns="0" bIns="0" rIns="0">
            <a:spAutoFit/>
          </a:bodyPr>
          <a:lstStyle/>
          <a:p>
            <a:pPr algn="ctr">
              <a:lnSpc>
                <a:spcPts val="3483"/>
              </a:lnSpc>
            </a:pPr>
            <a:r>
              <a:rPr lang="en-US" b="true" sz="2700" i="true">
                <a:solidFill>
                  <a:srgbClr val="FFFFFF"/>
                </a:solidFill>
                <a:latin typeface="Raleway Bold Italics"/>
                <a:ea typeface="Raleway Bold Italics"/>
                <a:cs typeface="Raleway Bold Italics"/>
                <a:sym typeface="Raleway Bold Italics"/>
              </a:rPr>
              <a:t>Automatización del despliegue</a:t>
            </a:r>
          </a:p>
          <a:p>
            <a:pPr algn="ctr">
              <a:lnSpc>
                <a:spcPts val="3483"/>
              </a:lnSpc>
              <a:spcBef>
                <a:spcPct val="0"/>
              </a:spcBef>
            </a:pPr>
            <a:r>
              <a:rPr lang="en-US" sz="2700" i="true">
                <a:solidFill>
                  <a:srgbClr val="FFFFFF"/>
                </a:solidFill>
                <a:latin typeface="Raleway Italics"/>
                <a:ea typeface="Raleway Italics"/>
                <a:cs typeface="Raleway Italics"/>
                <a:sym typeface="Raleway Italics"/>
              </a:rPr>
              <a:t>Implementar modelos en producción automáticamente garantiza que el mejor modelo esté disponible para hacer predicciones sin retrasos.</a:t>
            </a:r>
          </a:p>
        </p:txBody>
      </p:sp>
      <p:sp>
        <p:nvSpPr>
          <p:cNvPr name="TextBox 8" id="8"/>
          <p:cNvSpPr txBox="true"/>
          <p:nvPr/>
        </p:nvSpPr>
        <p:spPr>
          <a:xfrm rot="0">
            <a:off x="6716068" y="4901915"/>
            <a:ext cx="4677909" cy="3941064"/>
          </a:xfrm>
          <a:prstGeom prst="rect">
            <a:avLst/>
          </a:prstGeom>
        </p:spPr>
        <p:txBody>
          <a:bodyPr anchor="t" rtlCol="false" tIns="0" lIns="0" bIns="0" rIns="0">
            <a:spAutoFit/>
          </a:bodyPr>
          <a:lstStyle/>
          <a:p>
            <a:pPr algn="ctr">
              <a:lnSpc>
                <a:spcPts val="3483"/>
              </a:lnSpc>
            </a:pPr>
            <a:r>
              <a:rPr lang="en-US" b="true" sz="2700" i="true">
                <a:solidFill>
                  <a:srgbClr val="FFFFFF"/>
                </a:solidFill>
                <a:latin typeface="Raleway Bold Italics"/>
                <a:ea typeface="Raleway Bold Italics"/>
                <a:cs typeface="Raleway Bold Italics"/>
                <a:sym typeface="Raleway Bold Italics"/>
              </a:rPr>
              <a:t>Desencadenadores de automatización </a:t>
            </a:r>
          </a:p>
          <a:p>
            <a:pPr algn="ctr">
              <a:lnSpc>
                <a:spcPts val="3483"/>
              </a:lnSpc>
              <a:spcBef>
                <a:spcPct val="0"/>
              </a:spcBef>
            </a:pPr>
            <a:r>
              <a:rPr lang="en-US" sz="2700" i="true">
                <a:solidFill>
                  <a:srgbClr val="FFFFFF"/>
                </a:solidFill>
                <a:latin typeface="Raleway Italics"/>
                <a:ea typeface="Raleway Italics"/>
                <a:cs typeface="Raleway Italics"/>
                <a:sym typeface="Raleway Italics"/>
              </a:rPr>
              <a:t>Factores como cambios en datos o código, eventos programados, o alertas, pueden activar automáticamente procesos de entrenamiento o implementación.</a:t>
            </a:r>
          </a:p>
        </p:txBody>
      </p:sp>
      <p:sp>
        <p:nvSpPr>
          <p:cNvPr name="TextBox 9" id="9"/>
          <p:cNvSpPr txBox="true"/>
          <p:nvPr/>
        </p:nvSpPr>
        <p:spPr>
          <a:xfrm rot="0">
            <a:off x="12626671" y="4901915"/>
            <a:ext cx="4677909" cy="3064764"/>
          </a:xfrm>
          <a:prstGeom prst="rect">
            <a:avLst/>
          </a:prstGeom>
        </p:spPr>
        <p:txBody>
          <a:bodyPr anchor="t" rtlCol="false" tIns="0" lIns="0" bIns="0" rIns="0">
            <a:spAutoFit/>
          </a:bodyPr>
          <a:lstStyle/>
          <a:p>
            <a:pPr algn="ctr">
              <a:lnSpc>
                <a:spcPts val="3483"/>
              </a:lnSpc>
            </a:pPr>
            <a:r>
              <a:rPr lang="en-US" b="true" sz="2700" i="true">
                <a:solidFill>
                  <a:srgbClr val="FFFFFF"/>
                </a:solidFill>
                <a:latin typeface="Raleway Bold Italics"/>
                <a:ea typeface="Raleway Bold Italics"/>
                <a:cs typeface="Raleway Bold Italics"/>
                <a:sym typeface="Raleway Bold Italics"/>
              </a:rPr>
              <a:t>Pruebas automatizadas</a:t>
            </a:r>
          </a:p>
          <a:p>
            <a:pPr algn="ctr">
              <a:lnSpc>
                <a:spcPts val="3483"/>
              </a:lnSpc>
              <a:spcBef>
                <a:spcPct val="0"/>
              </a:spcBef>
            </a:pPr>
            <a:r>
              <a:rPr lang="en-US" sz="2700" i="true">
                <a:solidFill>
                  <a:srgbClr val="FFFFFF"/>
                </a:solidFill>
                <a:latin typeface="Raleway Italics"/>
                <a:ea typeface="Raleway Italics"/>
                <a:cs typeface="Raleway Italics"/>
                <a:sym typeface="Raleway Italics"/>
              </a:rPr>
              <a:t>La automatización también incluye pruebas constantes de datos, modelos e infraestructura para detectar problemas lo antes posible y corregirlos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6051474" y="487518"/>
            <a:ext cx="6185052" cy="1784623"/>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Principios de las MLOps</a:t>
            </a:r>
          </a:p>
        </p:txBody>
      </p:sp>
      <p:sp>
        <p:nvSpPr>
          <p:cNvPr name="TextBox 5" id="5"/>
          <p:cNvSpPr txBox="true"/>
          <p:nvPr/>
        </p:nvSpPr>
        <p:spPr>
          <a:xfrm rot="0">
            <a:off x="7020446" y="2406908"/>
            <a:ext cx="4247108" cy="418120"/>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Actividades continuas</a:t>
            </a:r>
          </a:p>
        </p:txBody>
      </p:sp>
      <p:sp>
        <p:nvSpPr>
          <p:cNvPr name="TextBox 6" id="6"/>
          <p:cNvSpPr txBox="true"/>
          <p:nvPr/>
        </p:nvSpPr>
        <p:spPr>
          <a:xfrm rot="0">
            <a:off x="3089198" y="2959795"/>
            <a:ext cx="12109604" cy="1256320"/>
          </a:xfrm>
          <a:prstGeom prst="rect">
            <a:avLst/>
          </a:prstGeom>
        </p:spPr>
        <p:txBody>
          <a:bodyPr anchor="t" rtlCol="false" tIns="0" lIns="0" bIns="0" rIns="0">
            <a:spAutoFit/>
          </a:bodyPr>
          <a:lstStyle/>
          <a:p>
            <a:pPr algn="ctr">
              <a:lnSpc>
                <a:spcPts val="3335"/>
              </a:lnSpc>
              <a:spcBef>
                <a:spcPct val="0"/>
              </a:spcBef>
            </a:pPr>
            <a:r>
              <a:rPr lang="en-US" sz="2585" i="true">
                <a:solidFill>
                  <a:srgbClr val="FFFFFF"/>
                </a:solidFill>
                <a:latin typeface="Raleway Italics"/>
                <a:ea typeface="Raleway Italics"/>
                <a:cs typeface="Raleway Italics"/>
                <a:sym typeface="Raleway Italics"/>
              </a:rPr>
              <a:t>El concepto de "continuo" en MLOps se refiere a procesos que se ejecutan constantemente, asegurando que el pipeline de machine learning sea eficiente y adaptable a cambios.</a:t>
            </a:r>
          </a:p>
        </p:txBody>
      </p:sp>
      <p:sp>
        <p:nvSpPr>
          <p:cNvPr name="TextBox 7" id="7"/>
          <p:cNvSpPr txBox="true"/>
          <p:nvPr/>
        </p:nvSpPr>
        <p:spPr>
          <a:xfrm rot="0">
            <a:off x="474084" y="5304662"/>
            <a:ext cx="3962025" cy="2602611"/>
          </a:xfrm>
          <a:prstGeom prst="rect">
            <a:avLst/>
          </a:prstGeom>
        </p:spPr>
        <p:txBody>
          <a:bodyPr anchor="t" rtlCol="false" tIns="0" lIns="0" bIns="0" rIns="0">
            <a:spAutoFit/>
          </a:bodyPr>
          <a:lstStyle/>
          <a:p>
            <a:pPr algn="ctr">
              <a:lnSpc>
                <a:spcPts val="2967"/>
              </a:lnSpc>
            </a:pPr>
            <a:r>
              <a:rPr lang="en-US" b="true" sz="2300" i="true">
                <a:solidFill>
                  <a:srgbClr val="FFFFFF"/>
                </a:solidFill>
                <a:latin typeface="Raleway Bold Italics"/>
                <a:ea typeface="Raleway Bold Italics"/>
                <a:cs typeface="Raleway Bold Italics"/>
                <a:sym typeface="Raleway Bold Italics"/>
              </a:rPr>
              <a:t>Integración continua (CI)</a:t>
            </a:r>
          </a:p>
          <a:p>
            <a:pPr algn="ctr">
              <a:lnSpc>
                <a:spcPts val="2967"/>
              </a:lnSpc>
              <a:spcBef>
                <a:spcPct val="0"/>
              </a:spcBef>
            </a:pPr>
            <a:r>
              <a:rPr lang="en-US" sz="2300" i="true">
                <a:solidFill>
                  <a:srgbClr val="FFFFFF"/>
                </a:solidFill>
                <a:latin typeface="Raleway Italics"/>
                <a:ea typeface="Raleway Italics"/>
                <a:cs typeface="Raleway Italics"/>
                <a:sym typeface="Raleway Italics"/>
              </a:rPr>
              <a:t> Valida automáticamente los cambios en el código, los datos y los modelos. Cada cambio se somete a pruebas para verificar que no degrade el rendimiento del sistema.</a:t>
            </a:r>
          </a:p>
        </p:txBody>
      </p:sp>
      <p:sp>
        <p:nvSpPr>
          <p:cNvPr name="TextBox 8" id="8"/>
          <p:cNvSpPr txBox="true"/>
          <p:nvPr/>
        </p:nvSpPr>
        <p:spPr>
          <a:xfrm rot="0">
            <a:off x="4466091" y="5304662"/>
            <a:ext cx="4677909" cy="2602611"/>
          </a:xfrm>
          <a:prstGeom prst="rect">
            <a:avLst/>
          </a:prstGeom>
        </p:spPr>
        <p:txBody>
          <a:bodyPr anchor="t" rtlCol="false" tIns="0" lIns="0" bIns="0" rIns="0">
            <a:spAutoFit/>
          </a:bodyPr>
          <a:lstStyle/>
          <a:p>
            <a:pPr algn="ctr">
              <a:lnSpc>
                <a:spcPts val="2967"/>
              </a:lnSpc>
            </a:pPr>
            <a:r>
              <a:rPr lang="en-US" b="true" sz="2300" i="true">
                <a:solidFill>
                  <a:srgbClr val="FFFFFF"/>
                </a:solidFill>
                <a:latin typeface="Raleway Bold Italics"/>
                <a:ea typeface="Raleway Bold Italics"/>
                <a:cs typeface="Raleway Bold Italics"/>
                <a:sym typeface="Raleway Bold Italics"/>
              </a:rPr>
              <a:t>Entrega continua (CD):</a:t>
            </a:r>
          </a:p>
          <a:p>
            <a:pPr algn="ctr">
              <a:lnSpc>
                <a:spcPts val="2967"/>
              </a:lnSpc>
              <a:spcBef>
                <a:spcPct val="0"/>
              </a:spcBef>
            </a:pPr>
            <a:r>
              <a:rPr lang="en-US" sz="2300" i="true">
                <a:solidFill>
                  <a:srgbClr val="FFFFFF"/>
                </a:solidFill>
                <a:latin typeface="Raleway Italics"/>
                <a:ea typeface="Raleway Italics"/>
                <a:cs typeface="Raleway Italics"/>
                <a:sym typeface="Raleway Italics"/>
              </a:rPr>
              <a:t>  Implementa de forma automática los modelos nuevos en producción cuando cumplen con los estándares de calidad, asegurando que las predicciones siempre se basen en los mejores modelos.</a:t>
            </a:r>
          </a:p>
        </p:txBody>
      </p:sp>
      <p:sp>
        <p:nvSpPr>
          <p:cNvPr name="TextBox 9" id="9"/>
          <p:cNvSpPr txBox="true"/>
          <p:nvPr/>
        </p:nvSpPr>
        <p:spPr>
          <a:xfrm rot="0">
            <a:off x="9172575" y="5304662"/>
            <a:ext cx="4677909" cy="2602611"/>
          </a:xfrm>
          <a:prstGeom prst="rect">
            <a:avLst/>
          </a:prstGeom>
        </p:spPr>
        <p:txBody>
          <a:bodyPr anchor="t" rtlCol="false" tIns="0" lIns="0" bIns="0" rIns="0">
            <a:spAutoFit/>
          </a:bodyPr>
          <a:lstStyle/>
          <a:p>
            <a:pPr algn="ctr">
              <a:lnSpc>
                <a:spcPts val="2967"/>
              </a:lnSpc>
            </a:pPr>
            <a:r>
              <a:rPr lang="en-US" b="true" sz="2300" i="true">
                <a:solidFill>
                  <a:srgbClr val="FFFFFF"/>
                </a:solidFill>
                <a:latin typeface="Raleway Bold Italics"/>
                <a:ea typeface="Raleway Bold Italics"/>
                <a:cs typeface="Raleway Bold Italics"/>
                <a:sym typeface="Raleway Bold Italics"/>
              </a:rPr>
              <a:t>Entrenamiento continuo</a:t>
            </a:r>
          </a:p>
          <a:p>
            <a:pPr algn="ctr">
              <a:lnSpc>
                <a:spcPts val="2967"/>
              </a:lnSpc>
              <a:spcBef>
                <a:spcPct val="0"/>
              </a:spcBef>
            </a:pPr>
            <a:r>
              <a:rPr lang="en-US" sz="2300" i="true">
                <a:solidFill>
                  <a:srgbClr val="FFFFFF"/>
                </a:solidFill>
                <a:latin typeface="Raleway Italics"/>
                <a:ea typeface="Raleway Italics"/>
                <a:cs typeface="Raleway Italics"/>
                <a:sym typeface="Raleway Italics"/>
              </a:rPr>
              <a:t>Los modelos se reentrenan automáticamente cuando se detectan nuevos datos o cambios significativos en el entorno de producción, manteniendo la precisión del modelo.</a:t>
            </a:r>
          </a:p>
        </p:txBody>
      </p:sp>
      <p:sp>
        <p:nvSpPr>
          <p:cNvPr name="TextBox 10" id="10"/>
          <p:cNvSpPr txBox="true"/>
          <p:nvPr/>
        </p:nvSpPr>
        <p:spPr>
          <a:xfrm rot="0">
            <a:off x="13879059" y="5285612"/>
            <a:ext cx="4048121" cy="2789555"/>
          </a:xfrm>
          <a:prstGeom prst="rect">
            <a:avLst/>
          </a:prstGeom>
        </p:spPr>
        <p:txBody>
          <a:bodyPr anchor="t" rtlCol="false" tIns="0" lIns="0" bIns="0" rIns="0">
            <a:spAutoFit/>
          </a:bodyPr>
          <a:lstStyle/>
          <a:p>
            <a:pPr algn="ctr">
              <a:lnSpc>
                <a:spcPts val="3220"/>
              </a:lnSpc>
              <a:spcBef>
                <a:spcPct val="0"/>
              </a:spcBef>
            </a:pPr>
            <a:r>
              <a:rPr lang="en-US" b="true" sz="2300" i="true">
                <a:solidFill>
                  <a:srgbClr val="FFFFFF"/>
                </a:solidFill>
                <a:latin typeface="Montserrat Semi-Bold Italics"/>
                <a:ea typeface="Montserrat Semi-Bold Italics"/>
                <a:cs typeface="Montserrat Semi-Bold Italics"/>
                <a:sym typeface="Montserrat Semi-Bold Italics"/>
              </a:rPr>
              <a:t>Monitoreo continuo</a:t>
            </a:r>
          </a:p>
          <a:p>
            <a:pPr algn="ctr">
              <a:lnSpc>
                <a:spcPts val="3220"/>
              </a:lnSpc>
              <a:spcBef>
                <a:spcPct val="0"/>
              </a:spcBef>
            </a:pPr>
            <a:r>
              <a:rPr lang="en-US" sz="2300" i="true">
                <a:solidFill>
                  <a:srgbClr val="FFFFFF"/>
                </a:solidFill>
                <a:latin typeface="Montserrat Italics"/>
                <a:ea typeface="Montserrat Italics"/>
                <a:cs typeface="Montserrat Italics"/>
                <a:sym typeface="Montserrat Italics"/>
              </a:rPr>
              <a:t> Se supervisa el rendimiento del modelo, lo que permite la detección temprana de problemas, como sesgos en los datos o el deterioro del modelo.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6051474" y="487518"/>
            <a:ext cx="6185052" cy="1784623"/>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Principios de las MLOps</a:t>
            </a:r>
          </a:p>
        </p:txBody>
      </p:sp>
      <p:sp>
        <p:nvSpPr>
          <p:cNvPr name="TextBox 5" id="5"/>
          <p:cNvSpPr txBox="true"/>
          <p:nvPr/>
        </p:nvSpPr>
        <p:spPr>
          <a:xfrm rot="0">
            <a:off x="7020446" y="2406908"/>
            <a:ext cx="4247108" cy="418120"/>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 </a:t>
            </a:r>
            <a:r>
              <a:rPr lang="en-US" sz="2585" i="true">
                <a:solidFill>
                  <a:srgbClr val="FFFFFF"/>
                </a:solidFill>
                <a:latin typeface="Raleway Italics"/>
                <a:ea typeface="Raleway Italics"/>
                <a:cs typeface="Raleway Italics"/>
                <a:sym typeface="Raleway Italics"/>
              </a:rPr>
              <a:t>Gobernanza de los modelos</a:t>
            </a:r>
          </a:p>
        </p:txBody>
      </p:sp>
      <p:sp>
        <p:nvSpPr>
          <p:cNvPr name="TextBox 6" id="6"/>
          <p:cNvSpPr txBox="true"/>
          <p:nvPr/>
        </p:nvSpPr>
        <p:spPr>
          <a:xfrm rot="0">
            <a:off x="3026947" y="2958378"/>
            <a:ext cx="12498672" cy="837220"/>
          </a:xfrm>
          <a:prstGeom prst="rect">
            <a:avLst/>
          </a:prstGeom>
        </p:spPr>
        <p:txBody>
          <a:bodyPr anchor="t" rtlCol="false" tIns="0" lIns="0" bIns="0" rIns="0">
            <a:spAutoFit/>
          </a:bodyPr>
          <a:lstStyle/>
          <a:p>
            <a:pPr algn="ctr">
              <a:lnSpc>
                <a:spcPts val="3335"/>
              </a:lnSpc>
              <a:spcBef>
                <a:spcPct val="0"/>
              </a:spcBef>
            </a:pPr>
            <a:r>
              <a:rPr lang="en-US" sz="2585" i="true">
                <a:solidFill>
                  <a:srgbClr val="FFFFFF"/>
                </a:solidFill>
                <a:latin typeface="Raleway Italics"/>
                <a:ea typeface="Raleway Italics"/>
                <a:cs typeface="Raleway Italics"/>
                <a:sym typeface="Raleway Italics"/>
              </a:rPr>
              <a:t>La gobernanza asegura que los modelos se gestionen correctamente, cumplan con regulaciones y estándares éticos, y estén alineados con los objetivos empresariales.</a:t>
            </a:r>
          </a:p>
        </p:txBody>
      </p:sp>
      <p:sp>
        <p:nvSpPr>
          <p:cNvPr name="TextBox 7" id="7"/>
          <p:cNvSpPr txBox="true"/>
          <p:nvPr/>
        </p:nvSpPr>
        <p:spPr>
          <a:xfrm rot="0">
            <a:off x="1194693" y="5114925"/>
            <a:ext cx="4972980" cy="3770920"/>
          </a:xfrm>
          <a:prstGeom prst="rect">
            <a:avLst/>
          </a:prstGeom>
        </p:spPr>
        <p:txBody>
          <a:bodyPr anchor="t" rtlCol="false" tIns="0" lIns="0" bIns="0" rIns="0">
            <a:spAutoFit/>
          </a:bodyPr>
          <a:lstStyle/>
          <a:p>
            <a:pPr algn="ctr">
              <a:lnSpc>
                <a:spcPts val="3335"/>
              </a:lnSpc>
            </a:pPr>
            <a:r>
              <a:rPr lang="en-US" b="true" sz="2585" i="true">
                <a:solidFill>
                  <a:srgbClr val="FFFFFF"/>
                </a:solidFill>
                <a:latin typeface="Raleway Bold Italics"/>
                <a:ea typeface="Raleway Bold Italics"/>
                <a:cs typeface="Raleway Bold Italics"/>
                <a:sym typeface="Raleway Bold Italics"/>
              </a:rPr>
              <a:t>Colaboración</a:t>
            </a:r>
          </a:p>
          <a:p>
            <a:pPr algn="ctr">
              <a:lnSpc>
                <a:spcPts val="3335"/>
              </a:lnSpc>
              <a:spcBef>
                <a:spcPct val="0"/>
              </a:spcBef>
            </a:pPr>
            <a:r>
              <a:rPr lang="en-US" sz="2585" i="true">
                <a:solidFill>
                  <a:srgbClr val="FFFFFF"/>
                </a:solidFill>
                <a:latin typeface="Raleway Italics"/>
                <a:ea typeface="Raleway Italics"/>
                <a:cs typeface="Raleway Italics"/>
                <a:sym typeface="Raleway Italics"/>
              </a:rPr>
              <a:t>La gobernanza fomenta la colaboración entre científicos de datos, ingenieros de ML y partes interesadas del negocio, asegurando que todas las áreas estén alineadas con los objetivos del modelo y que la comunicación sea fluida.</a:t>
            </a:r>
          </a:p>
        </p:txBody>
      </p:sp>
      <p:sp>
        <p:nvSpPr>
          <p:cNvPr name="TextBox 8" id="8"/>
          <p:cNvSpPr txBox="true"/>
          <p:nvPr/>
        </p:nvSpPr>
        <p:spPr>
          <a:xfrm rot="0">
            <a:off x="6843948" y="5114925"/>
            <a:ext cx="4983579" cy="3351820"/>
          </a:xfrm>
          <a:prstGeom prst="rect">
            <a:avLst/>
          </a:prstGeom>
        </p:spPr>
        <p:txBody>
          <a:bodyPr anchor="t" rtlCol="false" tIns="0" lIns="0" bIns="0" rIns="0">
            <a:spAutoFit/>
          </a:bodyPr>
          <a:lstStyle/>
          <a:p>
            <a:pPr algn="ctr">
              <a:lnSpc>
                <a:spcPts val="3335"/>
              </a:lnSpc>
            </a:pPr>
            <a:r>
              <a:rPr lang="en-US" b="true" sz="2585" i="true">
                <a:solidFill>
                  <a:srgbClr val="FFFFFF"/>
                </a:solidFill>
                <a:latin typeface="Raleway Bold Italics"/>
                <a:ea typeface="Raleway Bold Italics"/>
                <a:cs typeface="Raleway Bold Italics"/>
                <a:sym typeface="Raleway Bold Italics"/>
              </a:rPr>
              <a:t>  Documentación</a:t>
            </a:r>
          </a:p>
          <a:p>
            <a:pPr algn="ctr">
              <a:lnSpc>
                <a:spcPts val="3335"/>
              </a:lnSpc>
              <a:spcBef>
                <a:spcPct val="0"/>
              </a:spcBef>
            </a:pPr>
            <a:r>
              <a:rPr lang="en-US" sz="2585" i="true">
                <a:solidFill>
                  <a:srgbClr val="FFFFFF"/>
                </a:solidFill>
                <a:latin typeface="Raleway Italics"/>
                <a:ea typeface="Raleway Italics"/>
                <a:cs typeface="Raleway Italics"/>
                <a:sym typeface="Raleway Italics"/>
              </a:rPr>
              <a:t>La documentación clara y detallada es esencial para la transparencia y para que otros puedan entender cómo se desarrollaron y entrenaron los modelos, facilitando auditorías y revisiones.</a:t>
            </a:r>
          </a:p>
        </p:txBody>
      </p:sp>
      <p:sp>
        <p:nvSpPr>
          <p:cNvPr name="TextBox 9" id="9"/>
          <p:cNvSpPr txBox="true"/>
          <p:nvPr/>
        </p:nvSpPr>
        <p:spPr>
          <a:xfrm rot="0">
            <a:off x="12500492" y="4167040"/>
            <a:ext cx="4592816" cy="5866420"/>
          </a:xfrm>
          <a:prstGeom prst="rect">
            <a:avLst/>
          </a:prstGeom>
        </p:spPr>
        <p:txBody>
          <a:bodyPr anchor="t" rtlCol="false" tIns="0" lIns="0" bIns="0" rIns="0">
            <a:spAutoFit/>
          </a:bodyPr>
          <a:lstStyle/>
          <a:p>
            <a:pPr algn="ctr">
              <a:lnSpc>
                <a:spcPts val="3335"/>
              </a:lnSpc>
            </a:pPr>
          </a:p>
          <a:p>
            <a:pPr algn="ctr">
              <a:lnSpc>
                <a:spcPts val="3335"/>
              </a:lnSpc>
            </a:pPr>
          </a:p>
          <a:p>
            <a:pPr algn="ctr">
              <a:lnSpc>
                <a:spcPts val="3335"/>
              </a:lnSpc>
            </a:pPr>
            <a:r>
              <a:rPr lang="en-US" sz="2585" i="true">
                <a:solidFill>
                  <a:srgbClr val="FFFFFF"/>
                </a:solidFill>
                <a:latin typeface="Raleway Italics"/>
                <a:ea typeface="Raleway Italics"/>
                <a:cs typeface="Raleway Italics"/>
                <a:sym typeface="Raleway Italics"/>
              </a:rPr>
              <a:t> </a:t>
            </a:r>
            <a:r>
              <a:rPr lang="en-US" b="true" sz="2585" i="true">
                <a:solidFill>
                  <a:srgbClr val="FFFFFF"/>
                </a:solidFill>
                <a:latin typeface="Raleway Bold Italics"/>
                <a:ea typeface="Raleway Bold Italics"/>
                <a:cs typeface="Raleway Bold Italics"/>
                <a:sym typeface="Raleway Bold Italics"/>
              </a:rPr>
              <a:t> Seguridad y conformidad </a:t>
            </a:r>
          </a:p>
          <a:p>
            <a:pPr algn="ctr">
              <a:lnSpc>
                <a:spcPts val="3335"/>
              </a:lnSpc>
            </a:pPr>
            <a:r>
              <a:rPr lang="en-US" sz="2585" i="true">
                <a:solidFill>
                  <a:srgbClr val="FFFFFF"/>
                </a:solidFill>
                <a:latin typeface="Raleway Italics"/>
                <a:ea typeface="Raleway Italics"/>
                <a:cs typeface="Raleway Italics"/>
                <a:sym typeface="Raleway Italics"/>
              </a:rPr>
              <a:t>Es esencial proteger los datos sensibles y garantizar que los modelos cumplan con las regulaciones, como la privacidad de los datos o la seguridad. También se debe controlar quién tiene acceso a los modelos y la infraestructura.</a:t>
            </a:r>
          </a:p>
          <a:p>
            <a:pPr algn="ctr">
              <a:lnSpc>
                <a:spcPts val="3335"/>
              </a:lnSpc>
            </a:pPr>
          </a:p>
          <a:p>
            <a:pPr algn="ctr">
              <a:lnSpc>
                <a:spcPts val="3335"/>
              </a:lnSpc>
              <a:spcBef>
                <a:spcPct val="0"/>
              </a:spcBef>
            </a:pPr>
            <a:r>
              <a:rPr lang="en-US" sz="2585" i="true">
                <a:solidFill>
                  <a:srgbClr val="FFFFFF"/>
                </a:solidFill>
                <a:latin typeface="Raleway Italics"/>
                <a:ea typeface="Raleway Italics"/>
                <a:cs typeface="Raleway Italics"/>
                <a:sym typeface="Raleway Italics"/>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6051474" y="487518"/>
            <a:ext cx="6185052" cy="1784623"/>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Principios de las MLOps</a:t>
            </a:r>
          </a:p>
        </p:txBody>
      </p:sp>
      <p:sp>
        <p:nvSpPr>
          <p:cNvPr name="TextBox 5" id="5"/>
          <p:cNvSpPr txBox="true"/>
          <p:nvPr/>
        </p:nvSpPr>
        <p:spPr>
          <a:xfrm rot="0">
            <a:off x="7020446" y="2406908"/>
            <a:ext cx="4247108" cy="418120"/>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 </a:t>
            </a:r>
            <a:r>
              <a:rPr lang="en-US" sz="2585" i="true">
                <a:solidFill>
                  <a:srgbClr val="FFFFFF"/>
                </a:solidFill>
                <a:latin typeface="Raleway Italics"/>
                <a:ea typeface="Raleway Italics"/>
                <a:cs typeface="Raleway Italics"/>
                <a:sym typeface="Raleway Italics"/>
              </a:rPr>
              <a:t>Gobernanza de los modelos</a:t>
            </a:r>
          </a:p>
        </p:txBody>
      </p:sp>
      <p:sp>
        <p:nvSpPr>
          <p:cNvPr name="TextBox 6" id="6"/>
          <p:cNvSpPr txBox="true"/>
          <p:nvPr/>
        </p:nvSpPr>
        <p:spPr>
          <a:xfrm rot="0">
            <a:off x="3026947" y="2958378"/>
            <a:ext cx="12498672" cy="837220"/>
          </a:xfrm>
          <a:prstGeom prst="rect">
            <a:avLst/>
          </a:prstGeom>
        </p:spPr>
        <p:txBody>
          <a:bodyPr anchor="t" rtlCol="false" tIns="0" lIns="0" bIns="0" rIns="0">
            <a:spAutoFit/>
          </a:bodyPr>
          <a:lstStyle/>
          <a:p>
            <a:pPr algn="ctr">
              <a:lnSpc>
                <a:spcPts val="3335"/>
              </a:lnSpc>
              <a:spcBef>
                <a:spcPct val="0"/>
              </a:spcBef>
            </a:pPr>
            <a:r>
              <a:rPr lang="en-US" sz="2585" i="true">
                <a:solidFill>
                  <a:srgbClr val="FFFFFF"/>
                </a:solidFill>
                <a:latin typeface="Raleway Italics"/>
                <a:ea typeface="Raleway Italics"/>
                <a:cs typeface="Raleway Italics"/>
                <a:sym typeface="Raleway Italics"/>
              </a:rPr>
              <a:t>La gobernanza asegura que los modelos se gestionen correctamente, cumplan con regulaciones y estándares éticos, y estén alineados con los objetivos empresariales.</a:t>
            </a:r>
          </a:p>
        </p:txBody>
      </p:sp>
      <p:sp>
        <p:nvSpPr>
          <p:cNvPr name="TextBox 7" id="7"/>
          <p:cNvSpPr txBox="true"/>
          <p:nvPr/>
        </p:nvSpPr>
        <p:spPr>
          <a:xfrm rot="0">
            <a:off x="10448668" y="4834790"/>
            <a:ext cx="5550977" cy="3770920"/>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 </a:t>
            </a:r>
            <a:r>
              <a:rPr lang="en-US" b="true" sz="2585" i="true">
                <a:solidFill>
                  <a:srgbClr val="FFFFFF"/>
                </a:solidFill>
                <a:latin typeface="Raleway Bold Italics"/>
                <a:ea typeface="Raleway Bold Italics"/>
                <a:cs typeface="Raleway Bold Italics"/>
                <a:sym typeface="Raleway Bold Italics"/>
              </a:rPr>
              <a:t>Retroalimentación</a:t>
            </a:r>
          </a:p>
          <a:p>
            <a:pPr algn="ctr">
              <a:lnSpc>
                <a:spcPts val="3335"/>
              </a:lnSpc>
            </a:pPr>
            <a:r>
              <a:rPr lang="en-US" sz="2585" i="true">
                <a:solidFill>
                  <a:srgbClr val="FFFFFF"/>
                </a:solidFill>
                <a:latin typeface="Raleway Italics"/>
                <a:ea typeface="Raleway Italics"/>
                <a:cs typeface="Raleway Italics"/>
                <a:sym typeface="Raleway Italics"/>
              </a:rPr>
              <a:t>Implementar mecanismos de feedback es clave para evaluar el impacto de los modelos y mejorar continuamente su rendimiento. La retroalimentación ayuda a identificar áreas en las que los modelos pueden ser ajustados o reentrenados.</a:t>
            </a:r>
          </a:p>
          <a:p>
            <a:pPr algn="ctr">
              <a:lnSpc>
                <a:spcPts val="3335"/>
              </a:lnSpc>
              <a:spcBef>
                <a:spcPct val="0"/>
              </a:spcBef>
            </a:pPr>
          </a:p>
        </p:txBody>
      </p:sp>
      <p:sp>
        <p:nvSpPr>
          <p:cNvPr name="TextBox 8" id="8"/>
          <p:cNvSpPr txBox="true"/>
          <p:nvPr/>
        </p:nvSpPr>
        <p:spPr>
          <a:xfrm rot="0">
            <a:off x="2319481" y="4834790"/>
            <a:ext cx="6238226" cy="3351820"/>
          </a:xfrm>
          <a:prstGeom prst="rect">
            <a:avLst/>
          </a:prstGeom>
        </p:spPr>
        <p:txBody>
          <a:bodyPr anchor="t" rtlCol="false" tIns="0" lIns="0" bIns="0" rIns="0">
            <a:spAutoFit/>
          </a:bodyPr>
          <a:lstStyle/>
          <a:p>
            <a:pPr algn="ctr">
              <a:lnSpc>
                <a:spcPts val="3335"/>
              </a:lnSpc>
            </a:pPr>
            <a:r>
              <a:rPr lang="en-US" b="true" sz="2585" i="true">
                <a:solidFill>
                  <a:srgbClr val="FFFFFF"/>
                </a:solidFill>
                <a:latin typeface="Raleway Bold Italics"/>
                <a:ea typeface="Raleway Bold Italics"/>
                <a:cs typeface="Raleway Bold Italics"/>
                <a:sym typeface="Raleway Bold Italics"/>
              </a:rPr>
              <a:t>Validación y aprobación </a:t>
            </a:r>
          </a:p>
          <a:p>
            <a:pPr algn="ctr">
              <a:lnSpc>
                <a:spcPts val="3335"/>
              </a:lnSpc>
              <a:spcBef>
                <a:spcPct val="0"/>
              </a:spcBef>
            </a:pPr>
            <a:r>
              <a:rPr lang="en-US" sz="2585" i="true">
                <a:solidFill>
                  <a:srgbClr val="FFFFFF"/>
                </a:solidFill>
                <a:latin typeface="Raleway Italics"/>
                <a:ea typeface="Raleway Italics"/>
                <a:cs typeface="Raleway Italics"/>
                <a:sym typeface="Raleway Italics"/>
              </a:rPr>
              <a:t>Antes de que un modelo se despliegue en producción, debe pasar por un proceso estructurado de validación para garantizar que cumple con las normas éticas, es justo y no presenta sesgos. Esto también incluye evaluar las implicaciones éticas y legales de los modelos.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grpSp>
        <p:nvGrpSpPr>
          <p:cNvPr name="Group 4" id="4"/>
          <p:cNvGrpSpPr>
            <a:grpSpLocks noChangeAspect="true"/>
          </p:cNvGrpSpPr>
          <p:nvPr/>
        </p:nvGrpSpPr>
        <p:grpSpPr>
          <a:xfrm rot="0">
            <a:off x="3336709" y="6632298"/>
            <a:ext cx="2797859" cy="2797859"/>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16665" r="223" b="-16666"/>
              </a:stretch>
            </a:blipFill>
          </p:spPr>
        </p:sp>
      </p:grpSp>
      <p:grpSp>
        <p:nvGrpSpPr>
          <p:cNvPr name="Group 8" id="8"/>
          <p:cNvGrpSpPr>
            <a:grpSpLocks noChangeAspect="true"/>
          </p:cNvGrpSpPr>
          <p:nvPr/>
        </p:nvGrpSpPr>
        <p:grpSpPr>
          <a:xfrm rot="0">
            <a:off x="7434481" y="6567993"/>
            <a:ext cx="2797859" cy="2797859"/>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665" t="0" r="-24665" b="0"/>
              </a:stretch>
            </a:blipFill>
          </p:spPr>
        </p:sp>
      </p:grpSp>
      <p:grpSp>
        <p:nvGrpSpPr>
          <p:cNvPr name="Group 12" id="12"/>
          <p:cNvGrpSpPr>
            <a:grpSpLocks noChangeAspect="true"/>
          </p:cNvGrpSpPr>
          <p:nvPr/>
        </p:nvGrpSpPr>
        <p:grpSpPr>
          <a:xfrm rot="0">
            <a:off x="11472645" y="6632298"/>
            <a:ext cx="2797859" cy="2797859"/>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618" t="0" r="-24618" b="0"/>
              </a:stretch>
            </a:blipFill>
          </p:spPr>
        </p:sp>
      </p:grpSp>
      <p:sp>
        <p:nvSpPr>
          <p:cNvPr name="TextBox 16" id="16"/>
          <p:cNvSpPr txBox="true"/>
          <p:nvPr/>
        </p:nvSpPr>
        <p:spPr>
          <a:xfrm rot="0">
            <a:off x="4161325" y="1980942"/>
            <a:ext cx="9965350" cy="2129517"/>
          </a:xfrm>
          <a:prstGeom prst="rect">
            <a:avLst/>
          </a:prstGeom>
        </p:spPr>
        <p:txBody>
          <a:bodyPr anchor="t" rtlCol="false" tIns="0" lIns="0" bIns="0" rIns="0">
            <a:spAutoFit/>
          </a:bodyPr>
          <a:lstStyle/>
          <a:p>
            <a:pPr algn="ctr">
              <a:lnSpc>
                <a:spcPts val="8143"/>
              </a:lnSpc>
            </a:pPr>
            <a:r>
              <a:rPr lang="en-US" sz="8572" b="true">
                <a:solidFill>
                  <a:srgbClr val="36E9FD"/>
                </a:solidFill>
                <a:latin typeface="Montserrat Semi-Bold"/>
                <a:ea typeface="Montserrat Semi-Bold"/>
                <a:cs typeface="Montserrat Semi-Bold"/>
                <a:sym typeface="Montserrat Semi-Bold"/>
              </a:rPr>
              <a:t>Beneficios de las MLOps</a:t>
            </a:r>
          </a:p>
        </p:txBody>
      </p:sp>
      <p:sp>
        <p:nvSpPr>
          <p:cNvPr name="TextBox 17" id="17"/>
          <p:cNvSpPr txBox="true"/>
          <p:nvPr/>
        </p:nvSpPr>
        <p:spPr>
          <a:xfrm rot="0">
            <a:off x="3336709" y="4299766"/>
            <a:ext cx="12506077" cy="1256331"/>
          </a:xfrm>
          <a:prstGeom prst="rect">
            <a:avLst/>
          </a:prstGeom>
        </p:spPr>
        <p:txBody>
          <a:bodyPr anchor="t" rtlCol="false" tIns="0" lIns="0" bIns="0" rIns="0">
            <a:spAutoFit/>
          </a:bodyPr>
          <a:lstStyle/>
          <a:p>
            <a:pPr algn="ctr">
              <a:lnSpc>
                <a:spcPts val="3319"/>
              </a:lnSpc>
            </a:pPr>
            <a:r>
              <a:rPr lang="en-US" sz="2573" i="true">
                <a:solidFill>
                  <a:srgbClr val="FFFFFF"/>
                </a:solidFill>
                <a:latin typeface="Raleway Italics"/>
                <a:ea typeface="Raleway Italics"/>
                <a:cs typeface="Raleway Italics"/>
                <a:sym typeface="Raleway Italics"/>
              </a:rPr>
              <a:t>Las MLOps brindan a las organizaciones una guía estructurada para lograr el éxito en proyectos de machine learning, superando limitaciones comunes como presupuestos, personal y tecnología.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82889">
            <a:off x="-4783694" y="7975014"/>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10293962" y="8818518"/>
            <a:ext cx="369584" cy="174713"/>
          </a:xfrm>
          <a:custGeom>
            <a:avLst/>
            <a:gdLst/>
            <a:ahLst/>
            <a:cxnLst/>
            <a:rect r="r" b="b" t="t" l="l"/>
            <a:pathLst>
              <a:path h="174713" w="369584">
                <a:moveTo>
                  <a:pt x="0" y="0"/>
                </a:moveTo>
                <a:lnTo>
                  <a:pt x="369584" y="0"/>
                </a:lnTo>
                <a:lnTo>
                  <a:pt x="369584" y="174712"/>
                </a:lnTo>
                <a:lnTo>
                  <a:pt x="0" y="174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965146" y="1200150"/>
            <a:ext cx="9888254" cy="2720060"/>
          </a:xfrm>
          <a:prstGeom prst="rect">
            <a:avLst/>
          </a:prstGeom>
        </p:spPr>
        <p:txBody>
          <a:bodyPr anchor="t" rtlCol="false" tIns="0" lIns="0" bIns="0" rIns="0">
            <a:spAutoFit/>
          </a:bodyPr>
          <a:lstStyle/>
          <a:p>
            <a:pPr algn="l">
              <a:lnSpc>
                <a:spcPts val="7003"/>
              </a:lnSpc>
            </a:pPr>
            <a:r>
              <a:rPr lang="en-US" sz="7372" b="true">
                <a:solidFill>
                  <a:srgbClr val="36E9FD"/>
                </a:solidFill>
                <a:latin typeface="Montserrat Semi-Bold"/>
                <a:ea typeface="Montserrat Semi-Bold"/>
                <a:cs typeface="Montserrat Semi-Bold"/>
                <a:sym typeface="Montserrat Semi-Bold"/>
              </a:rPr>
              <a:t>Reducción del Plazo de Comercialización con MLOps</a:t>
            </a:r>
          </a:p>
        </p:txBody>
      </p:sp>
      <p:sp>
        <p:nvSpPr>
          <p:cNvPr name="Freeform 6" id="6"/>
          <p:cNvSpPr/>
          <p:nvPr/>
        </p:nvSpPr>
        <p:spPr>
          <a:xfrm flipH="false" flipV="false" rot="0">
            <a:off x="8619763" y="4031635"/>
            <a:ext cx="8579021" cy="5115241"/>
          </a:xfrm>
          <a:custGeom>
            <a:avLst/>
            <a:gdLst/>
            <a:ahLst/>
            <a:cxnLst/>
            <a:rect r="r" b="b" t="t" l="l"/>
            <a:pathLst>
              <a:path h="5115241" w="8579021">
                <a:moveTo>
                  <a:pt x="0" y="0"/>
                </a:moveTo>
                <a:lnTo>
                  <a:pt x="8579021" y="0"/>
                </a:lnTo>
                <a:lnTo>
                  <a:pt x="8579021" y="5115241"/>
                </a:lnTo>
                <a:lnTo>
                  <a:pt x="0" y="5115241"/>
                </a:lnTo>
                <a:lnTo>
                  <a:pt x="0" y="0"/>
                </a:lnTo>
                <a:close/>
              </a:path>
            </a:pathLst>
          </a:custGeom>
          <a:blipFill>
            <a:blip r:embed="rId5"/>
            <a:stretch>
              <a:fillRect l="0" t="0" r="0" b="0"/>
            </a:stretch>
          </a:blipFill>
        </p:spPr>
      </p:sp>
      <p:sp>
        <p:nvSpPr>
          <p:cNvPr name="TextBox 7" id="7"/>
          <p:cNvSpPr txBox="true"/>
          <p:nvPr/>
        </p:nvSpPr>
        <p:spPr>
          <a:xfrm rot="0">
            <a:off x="345590" y="2694056"/>
            <a:ext cx="7343009" cy="6285022"/>
          </a:xfrm>
          <a:prstGeom prst="rect">
            <a:avLst/>
          </a:prstGeom>
        </p:spPr>
        <p:txBody>
          <a:bodyPr anchor="t" rtlCol="false" tIns="0" lIns="0" bIns="0" rIns="0">
            <a:spAutoFit/>
          </a:bodyPr>
          <a:lstStyle/>
          <a:p>
            <a:pPr algn="l" marL="555638" indent="-277819" lvl="1">
              <a:lnSpc>
                <a:spcPts val="3319"/>
              </a:lnSpc>
              <a:buFont typeface="Arial"/>
              <a:buChar char="•"/>
            </a:pPr>
            <a:r>
              <a:rPr lang="en-US" b="true" sz="2573" i="true">
                <a:solidFill>
                  <a:srgbClr val="FFFFFF"/>
                </a:solidFill>
                <a:latin typeface="Raleway Bold Italics"/>
                <a:ea typeface="Raleway Bold Italics"/>
                <a:cs typeface="Raleway Bold Italics"/>
                <a:sym typeface="Raleway Bold Italics"/>
              </a:rPr>
              <a:t>Automatización del ciclo de vida del ML: </a:t>
            </a:r>
            <a:r>
              <a:rPr lang="en-US" sz="2573" i="true">
                <a:solidFill>
                  <a:srgbClr val="FFFFFF"/>
                </a:solidFill>
                <a:latin typeface="Raleway Italics"/>
                <a:ea typeface="Raleway Italics"/>
                <a:cs typeface="Raleway Italics"/>
                <a:sym typeface="Raleway Italics"/>
              </a:rPr>
              <a:t>Las MLOps permiten automatizar tareas repetitivas en el desarrollo y despliegue de modelos.</a:t>
            </a:r>
          </a:p>
          <a:p>
            <a:pPr algn="l">
              <a:lnSpc>
                <a:spcPts val="3319"/>
              </a:lnSpc>
            </a:pPr>
          </a:p>
          <a:p>
            <a:pPr algn="l" marL="555638" indent="-277819" lvl="1">
              <a:lnSpc>
                <a:spcPts val="3319"/>
              </a:lnSpc>
              <a:buFont typeface="Arial"/>
              <a:buChar char="•"/>
            </a:pPr>
            <a:r>
              <a:rPr lang="en-US" b="true" sz="2573" i="true">
                <a:solidFill>
                  <a:srgbClr val="FFFFFF"/>
                </a:solidFill>
                <a:latin typeface="Raleway Bold Italics"/>
                <a:ea typeface="Raleway Bold Italics"/>
                <a:cs typeface="Raleway Bold Italics"/>
                <a:sym typeface="Raleway Bold Italics"/>
              </a:rPr>
              <a:t>Implementación más eficiente:</a:t>
            </a:r>
            <a:r>
              <a:rPr lang="en-US" sz="2573" i="true">
                <a:solidFill>
                  <a:srgbClr val="FFFFFF"/>
                </a:solidFill>
                <a:latin typeface="Raleway Italics"/>
                <a:ea typeface="Raleway Italics"/>
                <a:cs typeface="Raleway Italics"/>
                <a:sym typeface="Raleway Italics"/>
              </a:rPr>
              <a:t> Los ingenieros pueden aprovisionar la infraestructura de forma más rápida y escalable, usando archivos declarativos.</a:t>
            </a:r>
          </a:p>
          <a:p>
            <a:pPr algn="l">
              <a:lnSpc>
                <a:spcPts val="3319"/>
              </a:lnSpc>
            </a:pPr>
          </a:p>
          <a:p>
            <a:pPr algn="l" marL="555638" indent="-277819" lvl="1">
              <a:lnSpc>
                <a:spcPts val="3319"/>
              </a:lnSpc>
              <a:buFont typeface="Arial"/>
              <a:buChar char="•"/>
            </a:pPr>
            <a:r>
              <a:rPr lang="en-US" b="true" sz="2573" i="true">
                <a:solidFill>
                  <a:srgbClr val="FFFFFF"/>
                </a:solidFill>
                <a:latin typeface="Raleway Bold Italics"/>
                <a:ea typeface="Raleway Bold Italics"/>
                <a:cs typeface="Raleway Bold Italics"/>
                <a:sym typeface="Raleway Bold Italics"/>
              </a:rPr>
              <a:t>Valor empresarial acelerado: </a:t>
            </a:r>
            <a:r>
              <a:rPr lang="en-US" sz="2573" i="true">
                <a:solidFill>
                  <a:srgbClr val="FFFFFF"/>
                </a:solidFill>
                <a:latin typeface="Raleway Italics"/>
                <a:ea typeface="Raleway Italics"/>
                <a:cs typeface="Raleway Italics"/>
                <a:sym typeface="Raleway Italics"/>
              </a:rPr>
              <a:t>Al reducir tiempos, los equipos de datos pueden explotar más rápido la información para generar beneficios empresariales.</a:t>
            </a:r>
          </a:p>
          <a:p>
            <a:pPr algn="l">
              <a:lnSpc>
                <a:spcPts val="331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8407473" y="0"/>
            <a:ext cx="1785236" cy="1785236"/>
          </a:xfrm>
          <a:custGeom>
            <a:avLst/>
            <a:gdLst/>
            <a:ahLst/>
            <a:cxnLst/>
            <a:rect r="r" b="b" t="t" l="l"/>
            <a:pathLst>
              <a:path h="1785236" w="1785236">
                <a:moveTo>
                  <a:pt x="0" y="0"/>
                </a:moveTo>
                <a:lnTo>
                  <a:pt x="1785235" y="0"/>
                </a:lnTo>
                <a:lnTo>
                  <a:pt x="1785235" y="1785236"/>
                </a:lnTo>
                <a:lnTo>
                  <a:pt x="0" y="1785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9017" y="3919389"/>
            <a:ext cx="9163691" cy="5145259"/>
          </a:xfrm>
          <a:custGeom>
            <a:avLst/>
            <a:gdLst/>
            <a:ahLst/>
            <a:cxnLst/>
            <a:rect r="r" b="b" t="t" l="l"/>
            <a:pathLst>
              <a:path h="5145259" w="9163691">
                <a:moveTo>
                  <a:pt x="0" y="0"/>
                </a:moveTo>
                <a:lnTo>
                  <a:pt x="9163691" y="0"/>
                </a:lnTo>
                <a:lnTo>
                  <a:pt x="9163691" y="5145259"/>
                </a:lnTo>
                <a:lnTo>
                  <a:pt x="0" y="5145259"/>
                </a:lnTo>
                <a:lnTo>
                  <a:pt x="0" y="0"/>
                </a:lnTo>
                <a:close/>
              </a:path>
            </a:pathLst>
          </a:custGeom>
          <a:blipFill>
            <a:blip r:embed="rId5"/>
            <a:stretch>
              <a:fillRect l="0" t="0" r="0" b="-18881"/>
            </a:stretch>
          </a:blipFill>
        </p:spPr>
      </p:sp>
      <p:sp>
        <p:nvSpPr>
          <p:cNvPr name="TextBox 6" id="6"/>
          <p:cNvSpPr txBox="true"/>
          <p:nvPr/>
        </p:nvSpPr>
        <p:spPr>
          <a:xfrm rot="0">
            <a:off x="16104928" y="1599114"/>
            <a:ext cx="115437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06</a:t>
            </a:r>
          </a:p>
        </p:txBody>
      </p:sp>
      <p:sp>
        <p:nvSpPr>
          <p:cNvPr name="TextBox 7" id="7"/>
          <p:cNvSpPr txBox="true"/>
          <p:nvPr/>
        </p:nvSpPr>
        <p:spPr>
          <a:xfrm rot="0">
            <a:off x="1028700" y="840588"/>
            <a:ext cx="9469036" cy="2720058"/>
          </a:xfrm>
          <a:prstGeom prst="rect">
            <a:avLst/>
          </a:prstGeom>
        </p:spPr>
        <p:txBody>
          <a:bodyPr anchor="t" rtlCol="false" tIns="0" lIns="0" bIns="0" rIns="0">
            <a:spAutoFit/>
          </a:bodyPr>
          <a:lstStyle/>
          <a:p>
            <a:pPr algn="l">
              <a:lnSpc>
                <a:spcPts val="7003"/>
              </a:lnSpc>
            </a:pPr>
            <a:r>
              <a:rPr lang="en-US" sz="7372" b="true">
                <a:solidFill>
                  <a:srgbClr val="FFFFFF"/>
                </a:solidFill>
                <a:latin typeface="Montserrat Semi-Bold"/>
                <a:ea typeface="Montserrat Semi-Bold"/>
                <a:cs typeface="Montserrat Semi-Bold"/>
                <a:sym typeface="Montserrat Semi-Bold"/>
              </a:rPr>
              <a:t>Productividad Mejorada con MLOps</a:t>
            </a:r>
          </a:p>
        </p:txBody>
      </p:sp>
      <p:sp>
        <p:nvSpPr>
          <p:cNvPr name="TextBox 8" id="8"/>
          <p:cNvSpPr txBox="true"/>
          <p:nvPr/>
        </p:nvSpPr>
        <p:spPr>
          <a:xfrm rot="0">
            <a:off x="10192708" y="2973278"/>
            <a:ext cx="7772392" cy="6285022"/>
          </a:xfrm>
          <a:prstGeom prst="rect">
            <a:avLst/>
          </a:prstGeom>
        </p:spPr>
        <p:txBody>
          <a:bodyPr anchor="t" rtlCol="false" tIns="0" lIns="0" bIns="0" rIns="0">
            <a:spAutoFit/>
          </a:bodyPr>
          <a:lstStyle/>
          <a:p>
            <a:pPr algn="l" marL="555638" indent="-277819" lvl="1">
              <a:lnSpc>
                <a:spcPts val="3319"/>
              </a:lnSpc>
              <a:buFont typeface="Arial"/>
              <a:buChar char="•"/>
            </a:pPr>
            <a:r>
              <a:rPr lang="en-US" b="true" sz="2573" i="true">
                <a:solidFill>
                  <a:srgbClr val="FFFFFF"/>
                </a:solidFill>
                <a:latin typeface="Raleway Bold Italics"/>
                <a:ea typeface="Raleway Bold Italics"/>
                <a:cs typeface="Raleway Bold Italics"/>
                <a:sym typeface="Raleway Bold Italics"/>
              </a:rPr>
              <a:t>Estandarización de entornos:</a:t>
            </a:r>
            <a:r>
              <a:rPr lang="en-US" sz="2573" i="true">
                <a:solidFill>
                  <a:srgbClr val="FFFFFF"/>
                </a:solidFill>
                <a:latin typeface="Raleway Italics"/>
                <a:ea typeface="Raleway Italics"/>
                <a:cs typeface="Raleway Italics"/>
                <a:sym typeface="Raleway Italics"/>
              </a:rPr>
              <a:t> Los equipos de ML pueden trabajar en entornos homogéneos, facilitando la alternancia entre proyectos y reutilización de modelos.</a:t>
            </a:r>
          </a:p>
          <a:p>
            <a:pPr algn="l">
              <a:lnSpc>
                <a:spcPts val="3319"/>
              </a:lnSpc>
            </a:pPr>
          </a:p>
          <a:p>
            <a:pPr algn="l" marL="555638" indent="-277819" lvl="1">
              <a:lnSpc>
                <a:spcPts val="3319"/>
              </a:lnSpc>
              <a:buFont typeface="Arial"/>
              <a:buChar char="•"/>
            </a:pPr>
            <a:r>
              <a:rPr lang="en-US" b="true" sz="2573" i="true">
                <a:solidFill>
                  <a:srgbClr val="FFFFFF"/>
                </a:solidFill>
                <a:latin typeface="Raleway Bold Italics"/>
                <a:ea typeface="Raleway Bold Italics"/>
                <a:cs typeface="Raleway Bold Italics"/>
                <a:sym typeface="Raleway Bold Italics"/>
              </a:rPr>
              <a:t>Aceleración del desarrollo: </a:t>
            </a:r>
            <a:r>
              <a:rPr lang="en-US" sz="2573" i="true">
                <a:solidFill>
                  <a:srgbClr val="FFFFFF"/>
                </a:solidFill>
                <a:latin typeface="Raleway Italics"/>
                <a:ea typeface="Raleway Italics"/>
                <a:cs typeface="Raleway Italics"/>
                <a:sym typeface="Raleway Italics"/>
              </a:rPr>
              <a:t>Procesos repetibles y automatizados permiten que la experimentación y el entrenamiento de modelos sean más rápidos y eficientes.</a:t>
            </a:r>
          </a:p>
          <a:p>
            <a:pPr algn="l">
              <a:lnSpc>
                <a:spcPts val="3319"/>
              </a:lnSpc>
            </a:pPr>
          </a:p>
          <a:p>
            <a:pPr algn="l" marL="555638" indent="-277819" lvl="1">
              <a:lnSpc>
                <a:spcPts val="3319"/>
              </a:lnSpc>
              <a:buFont typeface="Arial"/>
              <a:buChar char="•"/>
            </a:pPr>
            <a:r>
              <a:rPr lang="en-US" b="true" sz="2573" i="true">
                <a:solidFill>
                  <a:srgbClr val="FFFFFF"/>
                </a:solidFill>
                <a:latin typeface="Raleway Bold Italics"/>
                <a:ea typeface="Raleway Bold Italics"/>
                <a:cs typeface="Raleway Bold Italics"/>
                <a:sym typeface="Raleway Bold Italics"/>
              </a:rPr>
              <a:t>Colaboración efectiva:</a:t>
            </a:r>
            <a:r>
              <a:rPr lang="en-US" sz="2573" i="true">
                <a:solidFill>
                  <a:srgbClr val="FFFFFF"/>
                </a:solidFill>
                <a:latin typeface="Raleway Italics"/>
                <a:ea typeface="Raleway Italics"/>
                <a:cs typeface="Raleway Italics"/>
                <a:sym typeface="Raleway Italics"/>
              </a:rPr>
              <a:t> Equipos de ML y software pueden colaborar mejor en la integración y entrega de modelos, incrementando la productividad.</a:t>
            </a:r>
          </a:p>
          <a:p>
            <a:pPr algn="l">
              <a:lnSpc>
                <a:spcPts val="331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756814" y="-403607"/>
            <a:ext cx="6531186" cy="11641778"/>
            <a:chOff x="0" y="0"/>
            <a:chExt cx="1720148" cy="3066147"/>
          </a:xfrm>
        </p:grpSpPr>
        <p:sp>
          <p:nvSpPr>
            <p:cNvPr name="Freeform 3" id="3"/>
            <p:cNvSpPr/>
            <p:nvPr/>
          </p:nvSpPr>
          <p:spPr>
            <a:xfrm flipH="false" flipV="false" rot="0">
              <a:off x="0" y="0"/>
              <a:ext cx="1720148" cy="3066147"/>
            </a:xfrm>
            <a:custGeom>
              <a:avLst/>
              <a:gdLst/>
              <a:ahLst/>
              <a:cxnLst/>
              <a:rect r="r" b="b" t="t" l="l"/>
              <a:pathLst>
                <a:path h="3066147" w="1720148">
                  <a:moveTo>
                    <a:pt x="0" y="0"/>
                  </a:moveTo>
                  <a:lnTo>
                    <a:pt x="1720148" y="0"/>
                  </a:lnTo>
                  <a:lnTo>
                    <a:pt x="1720148" y="3066147"/>
                  </a:lnTo>
                  <a:lnTo>
                    <a:pt x="0" y="3066147"/>
                  </a:lnTo>
                  <a:close/>
                </a:path>
              </a:pathLst>
            </a:custGeom>
            <a:gradFill rotWithShape="true">
              <a:gsLst>
                <a:gs pos="0">
                  <a:srgbClr val="000000">
                    <a:alpha val="0"/>
                  </a:srgbClr>
                </a:gs>
                <a:gs pos="100000">
                  <a:srgbClr val="000000">
                    <a:alpha val="56000"/>
                  </a:srgbClr>
                </a:gs>
              </a:gsLst>
              <a:lin ang="0"/>
            </a:gradFill>
          </p:spPr>
        </p:sp>
        <p:sp>
          <p:nvSpPr>
            <p:cNvPr name="TextBox 4" id="4"/>
            <p:cNvSpPr txBox="true"/>
            <p:nvPr/>
          </p:nvSpPr>
          <p:spPr>
            <a:xfrm>
              <a:off x="0" y="-38100"/>
              <a:ext cx="1720148" cy="3104247"/>
            </a:xfrm>
            <a:prstGeom prst="rect">
              <a:avLst/>
            </a:prstGeom>
          </p:spPr>
          <p:txBody>
            <a:bodyPr anchor="ctr" rtlCol="false" tIns="50800" lIns="50800" bIns="50800" rIns="50800"/>
            <a:lstStyle/>
            <a:p>
              <a:pPr algn="ctr">
                <a:lnSpc>
                  <a:spcPts val="2083"/>
                </a:lnSpc>
              </a:pPr>
            </a:p>
          </p:txBody>
        </p:sp>
      </p:grpSp>
      <p:sp>
        <p:nvSpPr>
          <p:cNvPr name="Freeform 5" id="5"/>
          <p:cNvSpPr/>
          <p:nvPr/>
        </p:nvSpPr>
        <p:spPr>
          <a:xfrm flipH="false" flipV="true" rot="244472">
            <a:off x="-655069" y="-5609139"/>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6" id="6"/>
          <p:cNvSpPr/>
          <p:nvPr/>
        </p:nvSpPr>
        <p:spPr>
          <a:xfrm flipH="false" flipV="false" rot="0">
            <a:off x="-980011" y="9512383"/>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grpSp>
        <p:nvGrpSpPr>
          <p:cNvPr name="Group 7" id="7"/>
          <p:cNvGrpSpPr/>
          <p:nvPr/>
        </p:nvGrpSpPr>
        <p:grpSpPr>
          <a:xfrm rot="0">
            <a:off x="1568691" y="8499320"/>
            <a:ext cx="4385755" cy="920009"/>
            <a:chOff x="0" y="0"/>
            <a:chExt cx="1155096" cy="242307"/>
          </a:xfrm>
        </p:grpSpPr>
        <p:sp>
          <p:nvSpPr>
            <p:cNvPr name="Freeform 8" id="8"/>
            <p:cNvSpPr/>
            <p:nvPr/>
          </p:nvSpPr>
          <p:spPr>
            <a:xfrm flipH="false" flipV="false" rot="0">
              <a:off x="0" y="0"/>
              <a:ext cx="1155096" cy="242307"/>
            </a:xfrm>
            <a:custGeom>
              <a:avLst/>
              <a:gdLst/>
              <a:ahLst/>
              <a:cxnLst/>
              <a:rect r="r" b="b" t="t" l="l"/>
              <a:pathLst>
                <a:path h="242307" w="1155096">
                  <a:moveTo>
                    <a:pt x="577548" y="0"/>
                  </a:moveTo>
                  <a:cubicBezTo>
                    <a:pt x="258577" y="0"/>
                    <a:pt x="0" y="54242"/>
                    <a:pt x="0" y="121153"/>
                  </a:cubicBezTo>
                  <a:cubicBezTo>
                    <a:pt x="0" y="188065"/>
                    <a:pt x="258577" y="242307"/>
                    <a:pt x="577548" y="242307"/>
                  </a:cubicBezTo>
                  <a:cubicBezTo>
                    <a:pt x="896519" y="242307"/>
                    <a:pt x="1155096" y="188065"/>
                    <a:pt x="1155096" y="121153"/>
                  </a:cubicBezTo>
                  <a:cubicBezTo>
                    <a:pt x="1155096" y="54242"/>
                    <a:pt x="896519" y="0"/>
                    <a:pt x="577548" y="0"/>
                  </a:cubicBezTo>
                  <a:close/>
                </a:path>
              </a:pathLst>
            </a:custGeom>
            <a:solidFill>
              <a:srgbClr val="36E9FD">
                <a:alpha val="26667"/>
              </a:srgbClr>
            </a:solidFill>
          </p:spPr>
        </p:sp>
        <p:sp>
          <p:nvSpPr>
            <p:cNvPr name="TextBox 9" id="9"/>
            <p:cNvSpPr txBox="true"/>
            <p:nvPr/>
          </p:nvSpPr>
          <p:spPr>
            <a:xfrm>
              <a:off x="108290" y="-15384"/>
              <a:ext cx="938515" cy="234974"/>
            </a:xfrm>
            <a:prstGeom prst="rect">
              <a:avLst/>
            </a:prstGeom>
          </p:spPr>
          <p:txBody>
            <a:bodyPr anchor="ctr" rtlCol="false" tIns="50800" lIns="50800" bIns="50800" rIns="50800"/>
            <a:lstStyle/>
            <a:p>
              <a:pPr algn="ctr">
                <a:lnSpc>
                  <a:spcPts val="2083"/>
                </a:lnSpc>
              </a:pPr>
            </a:p>
          </p:txBody>
        </p:sp>
      </p:grpSp>
      <p:sp>
        <p:nvSpPr>
          <p:cNvPr name="Freeform 10" id="10"/>
          <p:cNvSpPr/>
          <p:nvPr/>
        </p:nvSpPr>
        <p:spPr>
          <a:xfrm flipH="false" flipV="false" rot="0">
            <a:off x="9354072" y="3303572"/>
            <a:ext cx="8388022" cy="6208810"/>
          </a:xfrm>
          <a:custGeom>
            <a:avLst/>
            <a:gdLst/>
            <a:ahLst/>
            <a:cxnLst/>
            <a:rect r="r" b="b" t="t" l="l"/>
            <a:pathLst>
              <a:path h="6208810" w="8388022">
                <a:moveTo>
                  <a:pt x="0" y="0"/>
                </a:moveTo>
                <a:lnTo>
                  <a:pt x="8388023" y="0"/>
                </a:lnTo>
                <a:lnTo>
                  <a:pt x="8388023" y="6208811"/>
                </a:lnTo>
                <a:lnTo>
                  <a:pt x="0" y="6208811"/>
                </a:lnTo>
                <a:lnTo>
                  <a:pt x="0" y="0"/>
                </a:lnTo>
                <a:close/>
              </a:path>
            </a:pathLst>
          </a:custGeom>
          <a:blipFill>
            <a:blip r:embed="rId3"/>
            <a:stretch>
              <a:fillRect l="0" t="-577" r="0" b="-577"/>
            </a:stretch>
          </a:blipFill>
        </p:spPr>
      </p:sp>
      <p:sp>
        <p:nvSpPr>
          <p:cNvPr name="TextBox 11" id="11"/>
          <p:cNvSpPr txBox="true"/>
          <p:nvPr/>
        </p:nvSpPr>
        <p:spPr>
          <a:xfrm rot="0">
            <a:off x="339432" y="535878"/>
            <a:ext cx="11417381" cy="2720058"/>
          </a:xfrm>
          <a:prstGeom prst="rect">
            <a:avLst/>
          </a:prstGeom>
        </p:spPr>
        <p:txBody>
          <a:bodyPr anchor="t" rtlCol="false" tIns="0" lIns="0" bIns="0" rIns="0">
            <a:spAutoFit/>
          </a:bodyPr>
          <a:lstStyle/>
          <a:p>
            <a:pPr algn="l">
              <a:lnSpc>
                <a:spcPts val="7003"/>
              </a:lnSpc>
            </a:pPr>
            <a:r>
              <a:rPr lang="en-US" sz="7372" b="true">
                <a:solidFill>
                  <a:srgbClr val="36E9FD"/>
                </a:solidFill>
                <a:latin typeface="Montserrat Semi-Bold"/>
                <a:ea typeface="Montserrat Semi-Bold"/>
                <a:cs typeface="Montserrat Semi-Bold"/>
                <a:sym typeface="Montserrat Semi-Bold"/>
              </a:rPr>
              <a:t>Eficiencia en la Implementación de Modelos con MLOps</a:t>
            </a:r>
          </a:p>
        </p:txBody>
      </p:sp>
      <p:sp>
        <p:nvSpPr>
          <p:cNvPr name="TextBox 12" id="12"/>
          <p:cNvSpPr txBox="true"/>
          <p:nvPr/>
        </p:nvSpPr>
        <p:spPr>
          <a:xfrm rot="0">
            <a:off x="339432" y="3709291"/>
            <a:ext cx="8186644" cy="6285022"/>
          </a:xfrm>
          <a:prstGeom prst="rect">
            <a:avLst/>
          </a:prstGeom>
        </p:spPr>
        <p:txBody>
          <a:bodyPr anchor="t" rtlCol="false" tIns="0" lIns="0" bIns="0" rIns="0">
            <a:spAutoFit/>
          </a:bodyPr>
          <a:lstStyle/>
          <a:p>
            <a:pPr algn="l" marL="555638" indent="-277819" lvl="1">
              <a:lnSpc>
                <a:spcPts val="3319"/>
              </a:lnSpc>
              <a:buFont typeface="Arial"/>
              <a:buChar char="•"/>
            </a:pPr>
            <a:r>
              <a:rPr lang="en-US" b="true" sz="2573" i="true">
                <a:solidFill>
                  <a:srgbClr val="FFFFFF"/>
                </a:solidFill>
                <a:latin typeface="Raleway Bold Italics"/>
                <a:ea typeface="Raleway Bold Italics"/>
                <a:cs typeface="Raleway Bold Italics"/>
                <a:sym typeface="Raleway Bold Italics"/>
              </a:rPr>
              <a:t>Monitoreo y administración centralizada:</a:t>
            </a:r>
            <a:r>
              <a:rPr lang="en-US" sz="2573" i="true">
                <a:solidFill>
                  <a:srgbClr val="FFFFFF"/>
                </a:solidFill>
                <a:latin typeface="Raleway Italics"/>
                <a:ea typeface="Raleway Italics"/>
                <a:cs typeface="Raleway Italics"/>
                <a:sym typeface="Raleway Italics"/>
              </a:rPr>
              <a:t> Facilita el seguimiento del desempeño de los modelos en producción, asegurando que se pueda identificar rápidamente cualquier problema.</a:t>
            </a:r>
          </a:p>
          <a:p>
            <a:pPr algn="l">
              <a:lnSpc>
                <a:spcPts val="3319"/>
              </a:lnSpc>
            </a:pPr>
          </a:p>
          <a:p>
            <a:pPr algn="l" marL="555638" indent="-277819" lvl="1">
              <a:lnSpc>
                <a:spcPts val="3319"/>
              </a:lnSpc>
              <a:buFont typeface="Arial"/>
              <a:buChar char="•"/>
            </a:pPr>
            <a:r>
              <a:rPr lang="en-US" b="true" sz="2573" i="true">
                <a:solidFill>
                  <a:srgbClr val="FFFFFF"/>
                </a:solidFill>
                <a:latin typeface="Raleway Bold Italics"/>
                <a:ea typeface="Raleway Bold Italics"/>
                <a:cs typeface="Raleway Bold Italics"/>
                <a:sym typeface="Raleway Bold Italics"/>
              </a:rPr>
              <a:t>Reproducción y ajuste continuo: </a:t>
            </a:r>
            <a:r>
              <a:rPr lang="en-US" sz="2573" i="true">
                <a:solidFill>
                  <a:srgbClr val="FFFFFF"/>
                </a:solidFill>
                <a:latin typeface="Raleway Italics"/>
                <a:ea typeface="Raleway Italics"/>
                <a:cs typeface="Raleway Italics"/>
                <a:sym typeface="Raleway Italics"/>
              </a:rPr>
              <a:t>Los flujos de trabajo MLOps permiten realizar ajustes y actualizaciones continuas sin perder calidad en los modelos.</a:t>
            </a:r>
          </a:p>
          <a:p>
            <a:pPr algn="l">
              <a:lnSpc>
                <a:spcPts val="3319"/>
              </a:lnSpc>
            </a:pPr>
          </a:p>
          <a:p>
            <a:pPr algn="l" marL="555638" indent="-277819" lvl="1">
              <a:lnSpc>
                <a:spcPts val="3319"/>
              </a:lnSpc>
              <a:buFont typeface="Arial"/>
              <a:buChar char="•"/>
            </a:pPr>
            <a:r>
              <a:rPr lang="en-US" b="true" sz="2573" i="true">
                <a:solidFill>
                  <a:srgbClr val="FFFFFF"/>
                </a:solidFill>
                <a:latin typeface="Raleway Bold Italics"/>
                <a:ea typeface="Raleway Bold Italics"/>
                <a:cs typeface="Raleway Bold Italics"/>
                <a:sym typeface="Raleway Bold Italics"/>
              </a:rPr>
              <a:t>Prevención de la degradación del rendimiento:</a:t>
            </a:r>
            <a:r>
              <a:rPr lang="en-US" sz="2573" i="true">
                <a:solidFill>
                  <a:srgbClr val="FFFFFF"/>
                </a:solidFill>
                <a:latin typeface="Raleway Italics"/>
                <a:ea typeface="Raleway Italics"/>
                <a:cs typeface="Raleway Italics"/>
                <a:sym typeface="Raleway Italics"/>
              </a:rPr>
              <a:t> Las canalizaciones CI/CD integradas con MLOps mantienen el rendimiento del modelo incluso después de actualizaciones o ajustes.</a:t>
            </a:r>
          </a:p>
          <a:p>
            <a:pPr algn="l">
              <a:lnSpc>
                <a:spcPts val="3319"/>
              </a:lnSpc>
            </a:pPr>
          </a:p>
        </p:txBody>
      </p:sp>
      <p:sp>
        <p:nvSpPr>
          <p:cNvPr name="TextBox 13" id="13"/>
          <p:cNvSpPr txBox="true"/>
          <p:nvPr/>
        </p:nvSpPr>
        <p:spPr>
          <a:xfrm rot="0">
            <a:off x="16553618" y="990600"/>
            <a:ext cx="705682" cy="515778"/>
          </a:xfrm>
          <a:prstGeom prst="rect">
            <a:avLst/>
          </a:prstGeom>
        </p:spPr>
        <p:txBody>
          <a:bodyPr anchor="t" rtlCol="false" tIns="0" lIns="0" bIns="0" rIns="0">
            <a:spAutoFit/>
          </a:bodyPr>
          <a:lstStyle/>
          <a:p>
            <a:pPr algn="l">
              <a:lnSpc>
                <a:spcPts val="4057"/>
              </a:lnSpc>
            </a:pPr>
            <a:r>
              <a:rPr lang="en-US" sz="3145">
                <a:solidFill>
                  <a:srgbClr val="FFFFFF"/>
                </a:solidFill>
                <a:latin typeface="Mokoto"/>
                <a:ea typeface="Mokoto"/>
                <a:cs typeface="Mokoto"/>
                <a:sym typeface="Mokoto"/>
              </a:rPr>
              <a:t>10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515370" y="-807314"/>
            <a:ext cx="3302732" cy="4579177"/>
          </a:xfrm>
          <a:custGeom>
            <a:avLst/>
            <a:gdLst/>
            <a:ahLst/>
            <a:cxnLst/>
            <a:rect r="r" b="b" t="t" l="l"/>
            <a:pathLst>
              <a:path h="4579177" w="3302732">
                <a:moveTo>
                  <a:pt x="3302732" y="4579177"/>
                </a:moveTo>
                <a:lnTo>
                  <a:pt x="0" y="4579177"/>
                </a:lnTo>
                <a:lnTo>
                  <a:pt x="0" y="0"/>
                </a:lnTo>
                <a:lnTo>
                  <a:pt x="3302732" y="0"/>
                </a:lnTo>
                <a:lnTo>
                  <a:pt x="3302732" y="4579177"/>
                </a:lnTo>
                <a:close/>
              </a:path>
            </a:pathLst>
          </a:custGeom>
          <a:blipFill>
            <a:blip r:embed="rId2"/>
            <a:stretch>
              <a:fillRect l="0" t="0" r="0" b="0"/>
            </a:stretch>
          </a:blipFill>
        </p:spPr>
      </p:sp>
      <p:sp>
        <p:nvSpPr>
          <p:cNvPr name="Freeform 3" id="3"/>
          <p:cNvSpPr/>
          <p:nvPr/>
        </p:nvSpPr>
        <p:spPr>
          <a:xfrm flipH="false" flipV="false" rot="0">
            <a:off x="14567931" y="1663513"/>
            <a:ext cx="2691369" cy="2691369"/>
          </a:xfrm>
          <a:custGeom>
            <a:avLst/>
            <a:gdLst/>
            <a:ahLst/>
            <a:cxnLst/>
            <a:rect r="r" b="b" t="t" l="l"/>
            <a:pathLst>
              <a:path h="2691369" w="2691369">
                <a:moveTo>
                  <a:pt x="0" y="0"/>
                </a:moveTo>
                <a:lnTo>
                  <a:pt x="2691369" y="0"/>
                </a:lnTo>
                <a:lnTo>
                  <a:pt x="2691369" y="2691369"/>
                </a:lnTo>
                <a:lnTo>
                  <a:pt x="0" y="2691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04553" y="720353"/>
            <a:ext cx="8278893" cy="2435225"/>
          </a:xfrm>
          <a:prstGeom prst="rect">
            <a:avLst/>
          </a:prstGeom>
        </p:spPr>
        <p:txBody>
          <a:bodyPr anchor="t" rtlCol="false" tIns="0" lIns="0" bIns="0" rIns="0">
            <a:spAutoFit/>
          </a:bodyPr>
          <a:lstStyle/>
          <a:p>
            <a:pPr algn="ctr">
              <a:lnSpc>
                <a:spcPts val="4750"/>
              </a:lnSpc>
            </a:pPr>
            <a:r>
              <a:rPr lang="en-US" sz="5000" b="true">
                <a:solidFill>
                  <a:srgbClr val="36E9FD"/>
                </a:solidFill>
                <a:latin typeface="Montserrat Semi-Bold"/>
                <a:ea typeface="Montserrat Semi-Bold"/>
                <a:cs typeface="Montserrat Semi-Bold"/>
                <a:sym typeface="Montserrat Semi-Bold"/>
              </a:rPr>
              <a:t>¿Cómo se implementan las MLOps en la organización?</a:t>
            </a:r>
          </a:p>
          <a:p>
            <a:pPr algn="ctr">
              <a:lnSpc>
                <a:spcPts val="4750"/>
              </a:lnSpc>
            </a:pPr>
          </a:p>
        </p:txBody>
      </p:sp>
      <p:sp>
        <p:nvSpPr>
          <p:cNvPr name="TextBox 5" id="5"/>
          <p:cNvSpPr txBox="true"/>
          <p:nvPr/>
        </p:nvSpPr>
        <p:spPr>
          <a:xfrm rot="0">
            <a:off x="786093" y="2855115"/>
            <a:ext cx="11559044" cy="6710093"/>
          </a:xfrm>
          <a:prstGeom prst="rect">
            <a:avLst/>
          </a:prstGeom>
        </p:spPr>
        <p:txBody>
          <a:bodyPr anchor="t" rtlCol="false" tIns="0" lIns="0" bIns="0" rIns="0">
            <a:spAutoFit/>
          </a:bodyPr>
          <a:lstStyle/>
          <a:p>
            <a:pPr algn="l">
              <a:lnSpc>
                <a:spcPts val="4867"/>
              </a:lnSpc>
            </a:pPr>
            <a:r>
              <a:rPr lang="en-US" sz="3773" i="true">
                <a:solidFill>
                  <a:srgbClr val="FFFFFF"/>
                </a:solidFill>
                <a:latin typeface="Raleway Italics"/>
                <a:ea typeface="Raleway Italics"/>
                <a:cs typeface="Raleway Italics"/>
                <a:sym typeface="Raleway Italics"/>
              </a:rPr>
              <a:t>MLOps, o Machine Learning Operations, es el enfoque que busca integrar el machine learning en procesos de producción automatizados. Los niveles de implementación de MLOps dependen de la madurez de la automatización dentro de la organización.</a:t>
            </a:r>
          </a:p>
          <a:p>
            <a:pPr algn="l">
              <a:lnSpc>
                <a:spcPts val="4867"/>
              </a:lnSpc>
            </a:pPr>
          </a:p>
          <a:p>
            <a:pPr algn="l" marL="814711" indent="-407356" lvl="1">
              <a:lnSpc>
                <a:spcPts val="4867"/>
              </a:lnSpc>
              <a:buFont typeface="Arial"/>
              <a:buChar char="•"/>
            </a:pPr>
            <a:r>
              <a:rPr lang="en-US" sz="3773" i="true">
                <a:solidFill>
                  <a:srgbClr val="FFFFFF"/>
                </a:solidFill>
                <a:latin typeface="Raleway Italics"/>
                <a:ea typeface="Raleway Italics"/>
                <a:cs typeface="Raleway Italics"/>
                <a:sym typeface="Raleway Italics"/>
              </a:rPr>
              <a:t>Tres niveles de madurez</a:t>
            </a:r>
          </a:p>
          <a:p>
            <a:pPr algn="l" marL="814711" indent="-407356" lvl="1">
              <a:lnSpc>
                <a:spcPts val="4867"/>
              </a:lnSpc>
              <a:buFont typeface="Arial"/>
              <a:buChar char="•"/>
            </a:pPr>
            <a:r>
              <a:rPr lang="en-US" sz="3773" i="true">
                <a:solidFill>
                  <a:srgbClr val="FFFFFF"/>
                </a:solidFill>
                <a:latin typeface="Raleway Italics"/>
                <a:ea typeface="Raleway Italics"/>
                <a:cs typeface="Raleway Italics"/>
                <a:sym typeface="Raleway Italics"/>
              </a:rPr>
              <a:t>Proceso de mejora de la automatización y eficiencia</a:t>
            </a:r>
          </a:p>
          <a:p>
            <a:pPr algn="l" marL="814711" indent="-407356" lvl="1">
              <a:lnSpc>
                <a:spcPts val="4867"/>
              </a:lnSpc>
              <a:buFont typeface="Arial"/>
              <a:buChar char="•"/>
            </a:pPr>
            <a:r>
              <a:rPr lang="en-US" sz="3773" i="true">
                <a:solidFill>
                  <a:srgbClr val="FFFFFF"/>
                </a:solidFill>
                <a:latin typeface="Raleway Italics"/>
                <a:ea typeface="Raleway Italics"/>
                <a:cs typeface="Raleway Italics"/>
                <a:sym typeface="Raleway Italics"/>
              </a:rPr>
              <a:t>Impacto en la frecuencia de implementación y monitoreo de modelos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381151" y="1870839"/>
            <a:ext cx="6809994" cy="8229600"/>
          </a:xfrm>
          <a:custGeom>
            <a:avLst/>
            <a:gdLst/>
            <a:ahLst/>
            <a:cxnLst/>
            <a:rect r="r" b="b" t="t" l="l"/>
            <a:pathLst>
              <a:path h="8229600" w="6809994">
                <a:moveTo>
                  <a:pt x="0" y="0"/>
                </a:moveTo>
                <a:lnTo>
                  <a:pt x="6809994" y="0"/>
                </a:lnTo>
                <a:lnTo>
                  <a:pt x="6809994" y="8229600"/>
                </a:lnTo>
                <a:lnTo>
                  <a:pt x="0" y="8229600"/>
                </a:lnTo>
                <a:lnTo>
                  <a:pt x="0" y="0"/>
                </a:lnTo>
                <a:close/>
              </a:path>
            </a:pathLst>
          </a:custGeom>
          <a:blipFill>
            <a:blip r:embed="rId3"/>
            <a:stretch>
              <a:fillRect l="0" t="0" r="0" b="0"/>
            </a:stretch>
          </a:blipFill>
        </p:spPr>
      </p:sp>
      <p:sp>
        <p:nvSpPr>
          <p:cNvPr name="TextBox 5" id="5"/>
          <p:cNvSpPr txBox="true"/>
          <p:nvPr/>
        </p:nvSpPr>
        <p:spPr>
          <a:xfrm rot="0">
            <a:off x="5224512" y="489617"/>
            <a:ext cx="9176274" cy="2138755"/>
          </a:xfrm>
          <a:prstGeom prst="rect">
            <a:avLst/>
          </a:prstGeom>
        </p:spPr>
        <p:txBody>
          <a:bodyPr anchor="t" rtlCol="false" tIns="0" lIns="0" bIns="0" rIns="0">
            <a:spAutoFit/>
          </a:bodyPr>
          <a:lstStyle/>
          <a:p>
            <a:pPr algn="l">
              <a:lnSpc>
                <a:spcPts val="8143"/>
              </a:lnSpc>
            </a:pPr>
            <a:r>
              <a:rPr lang="en-US" sz="8572" b="true">
                <a:solidFill>
                  <a:srgbClr val="FFFFFF"/>
                </a:solidFill>
                <a:latin typeface="Montserrat Semi-Bold"/>
                <a:ea typeface="Montserrat Semi-Bold"/>
                <a:cs typeface="Montserrat Semi-Bold"/>
                <a:sym typeface="Montserrat Semi-Bold"/>
              </a:rPr>
              <a:t>Nivel 0 de MLOps</a:t>
            </a:r>
          </a:p>
        </p:txBody>
      </p:sp>
      <p:sp>
        <p:nvSpPr>
          <p:cNvPr name="TextBox 6" id="6"/>
          <p:cNvSpPr txBox="true"/>
          <p:nvPr/>
        </p:nvSpPr>
        <p:spPr>
          <a:xfrm rot="0">
            <a:off x="5224512" y="2855725"/>
            <a:ext cx="11457602" cy="6638465"/>
          </a:xfrm>
          <a:prstGeom prst="rect">
            <a:avLst/>
          </a:prstGeom>
        </p:spPr>
        <p:txBody>
          <a:bodyPr anchor="t" rtlCol="false" tIns="0" lIns="0" bIns="0" rIns="0">
            <a:spAutoFit/>
          </a:bodyPr>
          <a:lstStyle/>
          <a:p>
            <a:pPr algn="l">
              <a:lnSpc>
                <a:spcPts val="4351"/>
              </a:lnSpc>
            </a:pPr>
            <a:r>
              <a:rPr lang="en-US" sz="3373" i="true">
                <a:solidFill>
                  <a:srgbClr val="FFFFFF"/>
                </a:solidFill>
                <a:latin typeface="Raleway Italics"/>
                <a:ea typeface="Raleway Italics"/>
                <a:cs typeface="Raleway Italics"/>
                <a:sym typeface="Raleway Italics"/>
              </a:rPr>
              <a:t>El Nivel 0 está destinado a organizaciones que están comenzando a trabajar con machine learning. Aquí, los flujos de trabajo son principalmente manuales y dependen mucho de la intervención de los científicos de datos.</a:t>
            </a:r>
          </a:p>
          <a:p>
            <a:pPr algn="l">
              <a:lnSpc>
                <a:spcPts val="4351"/>
              </a:lnSpc>
            </a:pPr>
          </a:p>
          <a:p>
            <a:pPr algn="l" marL="728353" indent="-364177" lvl="1">
              <a:lnSpc>
                <a:spcPts val="4351"/>
              </a:lnSpc>
              <a:buFont typeface="Arial"/>
              <a:buChar char="•"/>
            </a:pPr>
            <a:r>
              <a:rPr lang="en-US" sz="3373" i="true">
                <a:solidFill>
                  <a:srgbClr val="FFFFFF"/>
                </a:solidFill>
                <a:latin typeface="Raleway Italics"/>
                <a:ea typeface="Raleway Italics"/>
                <a:cs typeface="Raleway Italics"/>
                <a:sym typeface="Raleway Italics"/>
              </a:rPr>
              <a:t>Procesos manuales: preparación de datos, entrenamiento y validación</a:t>
            </a:r>
          </a:p>
          <a:p>
            <a:pPr algn="l" marL="728353" indent="-364177" lvl="1">
              <a:lnSpc>
                <a:spcPts val="4351"/>
              </a:lnSpc>
              <a:buFont typeface="Arial"/>
              <a:buChar char="•"/>
            </a:pPr>
            <a:r>
              <a:rPr lang="en-US" sz="3373" i="true">
                <a:solidFill>
                  <a:srgbClr val="FFFFFF"/>
                </a:solidFill>
                <a:latin typeface="Raleway Italics"/>
                <a:ea typeface="Raleway Italics"/>
                <a:cs typeface="Raleway Italics"/>
                <a:sym typeface="Raleway Italics"/>
              </a:rPr>
              <a:t>Transiciones manuales entre pasos</a:t>
            </a:r>
          </a:p>
          <a:p>
            <a:pPr algn="l" marL="728353" indent="-364177" lvl="1">
              <a:lnSpc>
                <a:spcPts val="4351"/>
              </a:lnSpc>
              <a:buFont typeface="Arial"/>
              <a:buChar char="•"/>
            </a:pPr>
            <a:r>
              <a:rPr lang="en-US" sz="3373" i="true">
                <a:solidFill>
                  <a:srgbClr val="FFFFFF"/>
                </a:solidFill>
                <a:latin typeface="Raleway Italics"/>
                <a:ea typeface="Raleway Italics"/>
                <a:cs typeface="Raleway Italics"/>
                <a:sym typeface="Raleway Italics"/>
              </a:rPr>
              <a:t>Separación entre científicos de datos y equipo de ingeniería</a:t>
            </a:r>
          </a:p>
          <a:p>
            <a:pPr algn="l" marL="728353" indent="-364177" lvl="1">
              <a:lnSpc>
                <a:spcPts val="4351"/>
              </a:lnSpc>
              <a:buFont typeface="Arial"/>
              <a:buChar char="•"/>
            </a:pPr>
            <a:r>
              <a:rPr lang="en-US" sz="3373" i="true">
                <a:solidFill>
                  <a:srgbClr val="FFFFFF"/>
                </a:solidFill>
                <a:latin typeface="Raleway Italics"/>
                <a:ea typeface="Raleway Italics"/>
                <a:cs typeface="Raleway Italics"/>
                <a:sym typeface="Raleway Italics"/>
              </a:rPr>
              <a:t>Lanzamientos poco frecuentes</a:t>
            </a:r>
          </a:p>
          <a:p>
            <a:pPr algn="l" marL="728353" indent="-364177" lvl="1">
              <a:lnSpc>
                <a:spcPts val="4351"/>
              </a:lnSpc>
              <a:buFont typeface="Arial"/>
              <a:buChar char="•"/>
            </a:pPr>
            <a:r>
              <a:rPr lang="en-US" sz="3373" i="true">
                <a:solidFill>
                  <a:srgbClr val="FFFFFF"/>
                </a:solidFill>
                <a:latin typeface="Raleway Italics"/>
                <a:ea typeface="Raleway Italics"/>
                <a:cs typeface="Raleway Italics"/>
                <a:sym typeface="Raleway Italics"/>
              </a:rPr>
              <a:t>Sin integración CI/CD ni monitoreo del rendimiento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572293">
            <a:off x="-5799371" y="6668368"/>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2052822" y="3071015"/>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775575" y="2080415"/>
            <a:ext cx="2691369" cy="2691369"/>
          </a:xfrm>
          <a:custGeom>
            <a:avLst/>
            <a:gdLst/>
            <a:ahLst/>
            <a:cxnLst/>
            <a:rect r="r" b="b" t="t" l="l"/>
            <a:pathLst>
              <a:path h="2691369" w="2691369">
                <a:moveTo>
                  <a:pt x="0" y="0"/>
                </a:moveTo>
                <a:lnTo>
                  <a:pt x="2691368" y="0"/>
                </a:lnTo>
                <a:lnTo>
                  <a:pt x="2691368" y="2691368"/>
                </a:lnTo>
                <a:lnTo>
                  <a:pt x="0" y="2691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1572293">
            <a:off x="8920761" y="-3494855"/>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TextBox 6" id="6"/>
          <p:cNvSpPr txBox="true"/>
          <p:nvPr/>
        </p:nvSpPr>
        <p:spPr>
          <a:xfrm rot="0">
            <a:off x="7945523" y="2633028"/>
            <a:ext cx="9518621" cy="2138755"/>
          </a:xfrm>
          <a:prstGeom prst="rect">
            <a:avLst/>
          </a:prstGeom>
        </p:spPr>
        <p:txBody>
          <a:bodyPr anchor="t" rtlCol="false" tIns="0" lIns="0" bIns="0" rIns="0">
            <a:spAutoFit/>
          </a:bodyPr>
          <a:lstStyle/>
          <a:p>
            <a:pPr algn="l">
              <a:lnSpc>
                <a:spcPts val="8143"/>
              </a:lnSpc>
            </a:pPr>
            <a:r>
              <a:rPr lang="en-US" sz="8572" b="true">
                <a:solidFill>
                  <a:srgbClr val="FFFFFF"/>
                </a:solidFill>
                <a:latin typeface="Montserrat Semi-Bold"/>
                <a:ea typeface="Montserrat Semi-Bold"/>
                <a:cs typeface="Montserrat Semi-Bold"/>
                <a:sym typeface="Montserrat Semi-Bold"/>
              </a:rPr>
              <a:t>¿Qué son las MLOps?</a:t>
            </a:r>
          </a:p>
        </p:txBody>
      </p:sp>
      <p:sp>
        <p:nvSpPr>
          <p:cNvPr name="TextBox 7" id="7"/>
          <p:cNvSpPr txBox="true"/>
          <p:nvPr/>
        </p:nvSpPr>
        <p:spPr>
          <a:xfrm rot="0">
            <a:off x="7871589" y="5114925"/>
            <a:ext cx="8533572" cy="1675389"/>
          </a:xfrm>
          <a:prstGeom prst="rect">
            <a:avLst/>
          </a:prstGeom>
        </p:spPr>
        <p:txBody>
          <a:bodyPr anchor="t" rtlCol="false" tIns="0" lIns="0" bIns="0" rIns="0">
            <a:spAutoFit/>
          </a:bodyPr>
          <a:lstStyle/>
          <a:p>
            <a:pPr algn="l">
              <a:lnSpc>
                <a:spcPts val="3319"/>
              </a:lnSpc>
            </a:pPr>
            <a:r>
              <a:rPr lang="en-US" sz="2573" i="true">
                <a:solidFill>
                  <a:srgbClr val="FFFFFF"/>
                </a:solidFill>
                <a:latin typeface="Raleway Italics"/>
                <a:ea typeface="Raleway Italics"/>
                <a:cs typeface="Raleway Italics"/>
                <a:sym typeface="Raleway Italics"/>
              </a:rPr>
              <a:t>Las MLOps son un conjunto de prácticas que automatizan y simplifican los flujos de trabajo de machine learning, uniendo el desarrollo y las operaciones para entregar valor a través de la IA.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125294">
            <a:off x="-4706113" y="8754247"/>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true" rot="-519534">
            <a:off x="-3557550" y="-5130180"/>
            <a:ext cx="21645066" cy="7900449"/>
          </a:xfrm>
          <a:custGeom>
            <a:avLst/>
            <a:gdLst/>
            <a:ahLst/>
            <a:cxnLst/>
            <a:rect r="r" b="b" t="t" l="l"/>
            <a:pathLst>
              <a:path h="7900449" w="21645066">
                <a:moveTo>
                  <a:pt x="0" y="7900449"/>
                </a:moveTo>
                <a:lnTo>
                  <a:pt x="21645066" y="7900449"/>
                </a:lnTo>
                <a:lnTo>
                  <a:pt x="21645066" y="0"/>
                </a:lnTo>
                <a:lnTo>
                  <a:pt x="0" y="0"/>
                </a:lnTo>
                <a:lnTo>
                  <a:pt x="0" y="7900449"/>
                </a:lnTo>
                <a:close/>
              </a:path>
            </a:pathLst>
          </a:custGeom>
          <a:blipFill>
            <a:blip r:embed="rId2">
              <a:alphaModFix amt="80000"/>
            </a:blip>
            <a:stretch>
              <a:fillRect l="0" t="0" r="0" b="0"/>
            </a:stretch>
          </a:blipFill>
        </p:spPr>
      </p:sp>
      <p:sp>
        <p:nvSpPr>
          <p:cNvPr name="TextBox 4" id="4"/>
          <p:cNvSpPr txBox="true"/>
          <p:nvPr/>
        </p:nvSpPr>
        <p:spPr>
          <a:xfrm rot="0">
            <a:off x="5004553" y="672454"/>
            <a:ext cx="8556776" cy="2129545"/>
          </a:xfrm>
          <a:prstGeom prst="rect">
            <a:avLst/>
          </a:prstGeom>
        </p:spPr>
        <p:txBody>
          <a:bodyPr anchor="t" rtlCol="false" tIns="0" lIns="0" bIns="0" rIns="0">
            <a:spAutoFit/>
          </a:bodyPr>
          <a:lstStyle/>
          <a:p>
            <a:pPr algn="ctr">
              <a:lnSpc>
                <a:spcPts val="8143"/>
              </a:lnSpc>
            </a:pPr>
            <a:r>
              <a:rPr lang="en-US" sz="8572" b="true">
                <a:solidFill>
                  <a:srgbClr val="36E9FD"/>
                </a:solidFill>
                <a:latin typeface="Montserrat Semi-Bold"/>
                <a:ea typeface="Montserrat Semi-Bold"/>
                <a:cs typeface="Montserrat Semi-Bold"/>
                <a:sym typeface="Montserrat Semi-Bold"/>
              </a:rPr>
              <a:t>Características del Nivel 0</a:t>
            </a:r>
          </a:p>
        </p:txBody>
      </p:sp>
      <p:sp>
        <p:nvSpPr>
          <p:cNvPr name="TextBox 5" id="5"/>
          <p:cNvSpPr txBox="true"/>
          <p:nvPr/>
        </p:nvSpPr>
        <p:spPr>
          <a:xfrm rot="0">
            <a:off x="1028700" y="2954510"/>
            <a:ext cx="10978650" cy="6944408"/>
          </a:xfrm>
          <a:prstGeom prst="rect">
            <a:avLst/>
          </a:prstGeom>
        </p:spPr>
        <p:txBody>
          <a:bodyPr anchor="t" rtlCol="false" tIns="0" lIns="0" bIns="0" rIns="0">
            <a:spAutoFit/>
          </a:bodyPr>
          <a:lstStyle/>
          <a:p>
            <a:pPr algn="l">
              <a:lnSpc>
                <a:spcPts val="4222"/>
              </a:lnSpc>
            </a:pPr>
            <a:r>
              <a:rPr lang="en-US" sz="3273" i="true">
                <a:solidFill>
                  <a:srgbClr val="FFFFFF"/>
                </a:solidFill>
                <a:latin typeface="Raleway Italics"/>
                <a:ea typeface="Raleway Italics"/>
                <a:cs typeface="Raleway Italics"/>
                <a:sym typeface="Raleway Italics"/>
              </a:rPr>
              <a:t>En este nivel, los modelos se entrenan manualmente y los científicos de datos entregan el modelo como artefacto al equipo de ingeniería para su implementación.</a:t>
            </a:r>
          </a:p>
          <a:p>
            <a:pPr algn="l">
              <a:lnSpc>
                <a:spcPts val="4222"/>
              </a:lnSpc>
            </a:pPr>
          </a:p>
          <a:p>
            <a:pPr algn="l" marL="706764" indent="-353382" lvl="1">
              <a:lnSpc>
                <a:spcPts val="4222"/>
              </a:lnSpc>
              <a:buFont typeface="Arial"/>
              <a:buChar char="•"/>
            </a:pPr>
            <a:r>
              <a:rPr lang="en-US" b="true" sz="3273" i="true">
                <a:solidFill>
                  <a:srgbClr val="FFFFFF"/>
                </a:solidFill>
                <a:latin typeface="Raleway Bold Italics"/>
                <a:ea typeface="Raleway Bold Italics"/>
                <a:cs typeface="Raleway Bold Italics"/>
                <a:sym typeface="Raleway Bold Italics"/>
              </a:rPr>
              <a:t>Manual</a:t>
            </a:r>
            <a:r>
              <a:rPr lang="en-US" sz="3273" i="true">
                <a:solidFill>
                  <a:srgbClr val="FFFFFF"/>
                </a:solidFill>
                <a:latin typeface="Raleway Italics"/>
                <a:ea typeface="Raleway Italics"/>
                <a:cs typeface="Raleway Italics"/>
                <a:sym typeface="Raleway Italics"/>
              </a:rPr>
              <a:t>: cada paso es gestionado de forma independiente</a:t>
            </a:r>
          </a:p>
          <a:p>
            <a:pPr algn="l" marL="706764" indent="-353382" lvl="1">
              <a:lnSpc>
                <a:spcPts val="4222"/>
              </a:lnSpc>
              <a:buFont typeface="Arial"/>
              <a:buChar char="•"/>
            </a:pPr>
            <a:r>
              <a:rPr lang="en-US" b="true" sz="3273" i="true">
                <a:solidFill>
                  <a:srgbClr val="FFFFFF"/>
                </a:solidFill>
                <a:latin typeface="Raleway Bold Italics"/>
                <a:ea typeface="Raleway Bold Italics"/>
                <a:cs typeface="Raleway Bold Italics"/>
                <a:sym typeface="Raleway Bold Italics"/>
              </a:rPr>
              <a:t>Desconexión</a:t>
            </a:r>
            <a:r>
              <a:rPr lang="en-US" sz="3273" i="true">
                <a:solidFill>
                  <a:srgbClr val="FFFFFF"/>
                </a:solidFill>
                <a:latin typeface="Raleway Italics"/>
                <a:ea typeface="Raleway Italics"/>
                <a:cs typeface="Raleway Italics"/>
                <a:sym typeface="Raleway Italics"/>
              </a:rPr>
              <a:t> entre los científicos de datos que crean el modelo y los ingenieros que lo implementan</a:t>
            </a:r>
          </a:p>
          <a:p>
            <a:pPr algn="l" marL="706764" indent="-353382" lvl="1">
              <a:lnSpc>
                <a:spcPts val="4222"/>
              </a:lnSpc>
              <a:buFont typeface="Arial"/>
              <a:buChar char="•"/>
            </a:pPr>
            <a:r>
              <a:rPr lang="en-US" b="true" sz="3273" i="true">
                <a:solidFill>
                  <a:srgbClr val="FFFFFF"/>
                </a:solidFill>
                <a:latin typeface="Raleway Bold Italics"/>
                <a:ea typeface="Raleway Bold Italics"/>
                <a:cs typeface="Raleway Bold Italics"/>
                <a:sym typeface="Raleway Bold Italics"/>
              </a:rPr>
              <a:t>Falta de automatización</a:t>
            </a:r>
            <a:r>
              <a:rPr lang="en-US" sz="3273" i="true">
                <a:solidFill>
                  <a:srgbClr val="FFFFFF"/>
                </a:solidFill>
                <a:latin typeface="Raleway Italics"/>
                <a:ea typeface="Raleway Italics"/>
                <a:cs typeface="Raleway Italics"/>
                <a:sym typeface="Raleway Italics"/>
              </a:rPr>
              <a:t> y monitoreo continuo</a:t>
            </a:r>
          </a:p>
          <a:p>
            <a:pPr algn="l">
              <a:lnSpc>
                <a:spcPts val="4222"/>
              </a:lnSpc>
            </a:pPr>
          </a:p>
          <a:p>
            <a:pPr algn="l">
              <a:lnSpc>
                <a:spcPts val="4222"/>
              </a:lnSpc>
            </a:pPr>
            <a:r>
              <a:rPr lang="en-US" sz="3273" i="true">
                <a:solidFill>
                  <a:srgbClr val="FFFFFF"/>
                </a:solidFill>
                <a:latin typeface="Raleway Italics"/>
                <a:ea typeface="Raleway Italics"/>
                <a:cs typeface="Raleway Italics"/>
                <a:sym typeface="Raleway Italics"/>
              </a:rPr>
              <a:t>Este enfoque resulta en una baja frecuencia de actualizaciones y dificultades para mantener el rendimiento de los modelos en producción.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493282" y="2350048"/>
            <a:ext cx="8536688" cy="6562579"/>
          </a:xfrm>
          <a:custGeom>
            <a:avLst/>
            <a:gdLst/>
            <a:ahLst/>
            <a:cxnLst/>
            <a:rect r="r" b="b" t="t" l="l"/>
            <a:pathLst>
              <a:path h="6562579" w="8536688">
                <a:moveTo>
                  <a:pt x="0" y="0"/>
                </a:moveTo>
                <a:lnTo>
                  <a:pt x="8536688" y="0"/>
                </a:lnTo>
                <a:lnTo>
                  <a:pt x="8536688" y="6562579"/>
                </a:lnTo>
                <a:lnTo>
                  <a:pt x="0" y="6562579"/>
                </a:lnTo>
                <a:lnTo>
                  <a:pt x="0" y="0"/>
                </a:lnTo>
                <a:close/>
              </a:path>
            </a:pathLst>
          </a:custGeom>
          <a:blipFill>
            <a:blip r:embed="rId2">
              <a:alphaModFix amt="34000"/>
            </a:blip>
            <a:stretch>
              <a:fillRect l="0" t="0" r="0" b="0"/>
            </a:stretch>
          </a:blipFill>
        </p:spPr>
      </p:sp>
      <p:sp>
        <p:nvSpPr>
          <p:cNvPr name="Freeform 3" id="3"/>
          <p:cNvSpPr/>
          <p:nvPr/>
        </p:nvSpPr>
        <p:spPr>
          <a:xfrm flipH="false" flipV="false" rot="0">
            <a:off x="-430946" y="8519516"/>
            <a:ext cx="19149891" cy="6989710"/>
          </a:xfrm>
          <a:custGeom>
            <a:avLst/>
            <a:gdLst/>
            <a:ahLst/>
            <a:cxnLst/>
            <a:rect r="r" b="b" t="t" l="l"/>
            <a:pathLst>
              <a:path h="6989710" w="19149891">
                <a:moveTo>
                  <a:pt x="0" y="0"/>
                </a:moveTo>
                <a:lnTo>
                  <a:pt x="19149892" y="0"/>
                </a:lnTo>
                <a:lnTo>
                  <a:pt x="19149892" y="6989710"/>
                </a:lnTo>
                <a:lnTo>
                  <a:pt x="0" y="6989710"/>
                </a:lnTo>
                <a:lnTo>
                  <a:pt x="0" y="0"/>
                </a:lnTo>
                <a:close/>
              </a:path>
            </a:pathLst>
          </a:custGeom>
          <a:blipFill>
            <a:blip r:embed="rId3">
              <a:alphaModFix amt="80000"/>
            </a:blip>
            <a:stretch>
              <a:fillRect l="0" t="0" r="0" b="0"/>
            </a:stretch>
          </a:blipFill>
        </p:spPr>
      </p:sp>
      <p:sp>
        <p:nvSpPr>
          <p:cNvPr name="Freeform 4" id="4"/>
          <p:cNvSpPr/>
          <p:nvPr/>
        </p:nvSpPr>
        <p:spPr>
          <a:xfrm flipH="true" flipV="false" rot="0">
            <a:off x="13312952" y="-960552"/>
            <a:ext cx="7315200" cy="2208508"/>
          </a:xfrm>
          <a:custGeom>
            <a:avLst/>
            <a:gdLst/>
            <a:ahLst/>
            <a:cxnLst/>
            <a:rect r="r" b="b" t="t" l="l"/>
            <a:pathLst>
              <a:path h="2208508" w="7315200">
                <a:moveTo>
                  <a:pt x="7315200" y="0"/>
                </a:moveTo>
                <a:lnTo>
                  <a:pt x="0" y="0"/>
                </a:lnTo>
                <a:lnTo>
                  <a:pt x="0" y="2208509"/>
                </a:lnTo>
                <a:lnTo>
                  <a:pt x="7315200" y="2208509"/>
                </a:lnTo>
                <a:lnTo>
                  <a:pt x="7315200" y="0"/>
                </a:lnTo>
                <a:close/>
              </a:path>
            </a:pathLst>
          </a:custGeom>
          <a:blipFill>
            <a:blip r:embed="rId4">
              <a:alphaModFix amt="31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519703" y="7919625"/>
            <a:ext cx="7315200" cy="2208508"/>
          </a:xfrm>
          <a:custGeom>
            <a:avLst/>
            <a:gdLst/>
            <a:ahLst/>
            <a:cxnLst/>
            <a:rect r="r" b="b" t="t" l="l"/>
            <a:pathLst>
              <a:path h="2208508" w="7315200">
                <a:moveTo>
                  <a:pt x="7315200" y="0"/>
                </a:moveTo>
                <a:lnTo>
                  <a:pt x="0" y="0"/>
                </a:lnTo>
                <a:lnTo>
                  <a:pt x="0" y="2208508"/>
                </a:lnTo>
                <a:lnTo>
                  <a:pt x="7315200" y="2208508"/>
                </a:lnTo>
                <a:lnTo>
                  <a:pt x="7315200" y="0"/>
                </a:lnTo>
                <a:close/>
              </a:path>
            </a:pathLst>
          </a:custGeom>
          <a:blipFill>
            <a:blip r:embed="rId4">
              <a:alphaModFix amt="31999"/>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176512" y="534139"/>
            <a:ext cx="9176274" cy="2138755"/>
          </a:xfrm>
          <a:prstGeom prst="rect">
            <a:avLst/>
          </a:prstGeom>
        </p:spPr>
        <p:txBody>
          <a:bodyPr anchor="t" rtlCol="false" tIns="0" lIns="0" bIns="0" rIns="0">
            <a:spAutoFit/>
          </a:bodyPr>
          <a:lstStyle/>
          <a:p>
            <a:pPr algn="l">
              <a:lnSpc>
                <a:spcPts val="8143"/>
              </a:lnSpc>
            </a:pPr>
            <a:r>
              <a:rPr lang="en-US" sz="8572" b="true">
                <a:solidFill>
                  <a:srgbClr val="FFFFFF"/>
                </a:solidFill>
                <a:latin typeface="Montserrat Semi-Bold"/>
                <a:ea typeface="Montserrat Semi-Bold"/>
                <a:cs typeface="Montserrat Semi-Bold"/>
                <a:sym typeface="Montserrat Semi-Bold"/>
              </a:rPr>
              <a:t>Nivel 1 de MLOps</a:t>
            </a:r>
          </a:p>
        </p:txBody>
      </p:sp>
      <p:sp>
        <p:nvSpPr>
          <p:cNvPr name="TextBox 7" id="7"/>
          <p:cNvSpPr txBox="true"/>
          <p:nvPr/>
        </p:nvSpPr>
        <p:spPr>
          <a:xfrm rot="0">
            <a:off x="827230" y="2814916"/>
            <a:ext cx="12279466" cy="6960219"/>
          </a:xfrm>
          <a:prstGeom prst="rect">
            <a:avLst/>
          </a:prstGeom>
        </p:spPr>
        <p:txBody>
          <a:bodyPr anchor="t" rtlCol="false" tIns="0" lIns="0" bIns="0" rIns="0">
            <a:spAutoFit/>
          </a:bodyPr>
          <a:lstStyle/>
          <a:p>
            <a:pPr algn="l">
              <a:lnSpc>
                <a:spcPts val="3706"/>
              </a:lnSpc>
            </a:pPr>
            <a:r>
              <a:rPr lang="en-US" sz="2873" i="true">
                <a:solidFill>
                  <a:srgbClr val="FFFFFF"/>
                </a:solidFill>
                <a:latin typeface="Raleway Italics"/>
                <a:ea typeface="Raleway Italics"/>
                <a:cs typeface="Raleway Italics"/>
                <a:sym typeface="Raleway Italics"/>
              </a:rPr>
              <a:t>El Nivel 1 está diseñado para organizaciones que necesitan entrenar modelos con mayor frecuencia, utilizando una canalización de machine learning automatizada. En este nivel, la automatización comienza a jugar un rol clave.</a:t>
            </a:r>
          </a:p>
          <a:p>
            <a:pPr algn="l">
              <a:lnSpc>
                <a:spcPts val="3706"/>
              </a:lnSpc>
            </a:pPr>
          </a:p>
          <a:p>
            <a:pPr algn="l" marL="620406" indent="-310203" lvl="1">
              <a:lnSpc>
                <a:spcPts val="3706"/>
              </a:lnSpc>
              <a:buFont typeface="Arial"/>
              <a:buChar char="•"/>
            </a:pPr>
            <a:r>
              <a:rPr lang="en-US" sz="2873" i="true">
                <a:solidFill>
                  <a:srgbClr val="FFFFFF"/>
                </a:solidFill>
                <a:latin typeface="Raleway Italics"/>
                <a:ea typeface="Raleway Italics"/>
                <a:cs typeface="Raleway Italics"/>
                <a:sym typeface="Raleway Italics"/>
              </a:rPr>
              <a:t>Automatización del entrenamiento con datos nuevos</a:t>
            </a:r>
          </a:p>
          <a:p>
            <a:pPr algn="l" marL="620406" indent="-310203" lvl="1">
              <a:lnSpc>
                <a:spcPts val="3706"/>
              </a:lnSpc>
              <a:buFont typeface="Arial"/>
              <a:buChar char="•"/>
            </a:pPr>
            <a:r>
              <a:rPr lang="en-US" sz="2873" i="true">
                <a:solidFill>
                  <a:srgbClr val="FFFFFF"/>
                </a:solidFill>
                <a:latin typeface="Raleway Italics"/>
                <a:ea typeface="Raleway Italics"/>
                <a:cs typeface="Raleway Italics"/>
                <a:sym typeface="Raleway Italics"/>
              </a:rPr>
              <a:t>Reutilización de componentes de código en entornos de desarrollo, preproducción y producción</a:t>
            </a:r>
          </a:p>
          <a:p>
            <a:pPr algn="l" marL="620406" indent="-310203" lvl="1">
              <a:lnSpc>
                <a:spcPts val="3706"/>
              </a:lnSpc>
              <a:buFont typeface="Arial"/>
              <a:buChar char="•"/>
            </a:pPr>
            <a:r>
              <a:rPr lang="en-US" sz="2873" i="true">
                <a:solidFill>
                  <a:srgbClr val="FFFFFF"/>
                </a:solidFill>
                <a:latin typeface="Raleway Italics"/>
                <a:ea typeface="Raleway Italics"/>
                <a:cs typeface="Raleway Italics"/>
                <a:sym typeface="Raleway Italics"/>
              </a:rPr>
              <a:t>Entrega continua del servicio de predicción</a:t>
            </a:r>
          </a:p>
          <a:p>
            <a:pPr algn="l" marL="620406" indent="-310203" lvl="1">
              <a:lnSpc>
                <a:spcPts val="3706"/>
              </a:lnSpc>
              <a:buFont typeface="Arial"/>
              <a:buChar char="•"/>
            </a:pPr>
            <a:r>
              <a:rPr lang="en-US" sz="2873" i="true">
                <a:solidFill>
                  <a:srgbClr val="FFFFFF"/>
                </a:solidFill>
                <a:latin typeface="Raleway Italics"/>
                <a:ea typeface="Raleway Italics"/>
                <a:cs typeface="Raleway Italics"/>
                <a:sym typeface="Raleway Italics"/>
              </a:rPr>
              <a:t>Creación de un almacén de características centralizado</a:t>
            </a:r>
          </a:p>
          <a:p>
            <a:pPr algn="l">
              <a:lnSpc>
                <a:spcPts val="3706"/>
              </a:lnSpc>
            </a:pPr>
          </a:p>
          <a:p>
            <a:pPr algn="l">
              <a:lnSpc>
                <a:spcPts val="3706"/>
              </a:lnSpc>
            </a:pPr>
            <a:r>
              <a:rPr lang="en-US" sz="2873" i="true">
                <a:solidFill>
                  <a:srgbClr val="FFFFFF"/>
                </a:solidFill>
                <a:latin typeface="Raleway Italics"/>
                <a:ea typeface="Raleway Italics"/>
                <a:cs typeface="Raleway Italics"/>
                <a:sym typeface="Raleway Italics"/>
              </a:rPr>
              <a:t>Esta automatización permite que los modelos se reentrenen y actualicen de forma más frecuente, lo que mejora la capacidad de adaptación a los cambios en los datos.</a:t>
            </a:r>
          </a:p>
          <a:p>
            <a:pPr algn="l">
              <a:lnSpc>
                <a:spcPts val="331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681322" y="712882"/>
            <a:ext cx="9470244" cy="2129545"/>
          </a:xfrm>
          <a:prstGeom prst="rect">
            <a:avLst/>
          </a:prstGeom>
        </p:spPr>
        <p:txBody>
          <a:bodyPr anchor="t" rtlCol="false" tIns="0" lIns="0" bIns="0" rIns="0">
            <a:spAutoFit/>
          </a:bodyPr>
          <a:lstStyle/>
          <a:p>
            <a:pPr algn="l">
              <a:lnSpc>
                <a:spcPts val="8143"/>
              </a:lnSpc>
            </a:pPr>
            <a:r>
              <a:rPr lang="en-US" sz="8572" b="true">
                <a:solidFill>
                  <a:srgbClr val="36E9FD"/>
                </a:solidFill>
                <a:latin typeface="Montserrat Semi-Bold"/>
                <a:ea typeface="Montserrat Semi-Bold"/>
                <a:cs typeface="Montserrat Semi-Bold"/>
                <a:sym typeface="Montserrat Semi-Bold"/>
              </a:rPr>
              <a:t>Características del Nivel 1</a:t>
            </a:r>
          </a:p>
        </p:txBody>
      </p:sp>
      <p:sp>
        <p:nvSpPr>
          <p:cNvPr name="TextBox 3" id="3"/>
          <p:cNvSpPr txBox="true"/>
          <p:nvPr/>
        </p:nvSpPr>
        <p:spPr>
          <a:xfrm rot="0">
            <a:off x="6681322" y="2804327"/>
            <a:ext cx="11283659" cy="7472855"/>
          </a:xfrm>
          <a:prstGeom prst="rect">
            <a:avLst/>
          </a:prstGeom>
        </p:spPr>
        <p:txBody>
          <a:bodyPr anchor="t" rtlCol="false" tIns="0" lIns="0" bIns="0" rIns="0">
            <a:spAutoFit/>
          </a:bodyPr>
          <a:lstStyle/>
          <a:p>
            <a:pPr algn="l">
              <a:lnSpc>
                <a:spcPts val="3706"/>
              </a:lnSpc>
            </a:pPr>
            <a:r>
              <a:rPr lang="en-US" sz="2873" i="true">
                <a:solidFill>
                  <a:srgbClr val="FFFFFF"/>
                </a:solidFill>
                <a:latin typeface="Raleway Italics"/>
                <a:ea typeface="Raleway Italics"/>
                <a:cs typeface="Raleway Italics"/>
                <a:sym typeface="Raleway Italics"/>
              </a:rPr>
              <a:t>El nivel 1 de MLOps incluye una mayor integración entre científicos de datos e ingenieros, con procesos más automáticos y la reutilización de componentes en distintos entornos.</a:t>
            </a:r>
          </a:p>
          <a:p>
            <a:pPr algn="l">
              <a:lnSpc>
                <a:spcPts val="3706"/>
              </a:lnSpc>
            </a:pPr>
          </a:p>
          <a:p>
            <a:pPr algn="l" marL="620406" indent="-310203" lvl="1">
              <a:lnSpc>
                <a:spcPts val="3706"/>
              </a:lnSpc>
              <a:buFont typeface="Arial"/>
              <a:buChar char="•"/>
            </a:pPr>
            <a:r>
              <a:rPr lang="en-US" b="true" sz="2873" i="true">
                <a:solidFill>
                  <a:srgbClr val="FFFFFF"/>
                </a:solidFill>
                <a:latin typeface="Raleway Bold Italics"/>
                <a:ea typeface="Raleway Bold Italics"/>
                <a:cs typeface="Raleway Bold Italics"/>
                <a:sym typeface="Raleway Bold Italics"/>
              </a:rPr>
              <a:t>Entrenamiento continuo</a:t>
            </a:r>
            <a:r>
              <a:rPr lang="en-US" sz="2873" i="true">
                <a:solidFill>
                  <a:srgbClr val="FFFFFF"/>
                </a:solidFill>
                <a:latin typeface="Raleway Italics"/>
                <a:ea typeface="Raleway Italics"/>
                <a:cs typeface="Raleway Italics"/>
                <a:sym typeface="Raleway Italics"/>
              </a:rPr>
              <a:t>: reentrenamiento recurrente con datos frescos</a:t>
            </a:r>
          </a:p>
          <a:p>
            <a:pPr algn="l" marL="620406" indent="-310203" lvl="1">
              <a:lnSpc>
                <a:spcPts val="3706"/>
              </a:lnSpc>
              <a:buFont typeface="Arial"/>
              <a:buChar char="•"/>
            </a:pPr>
            <a:r>
              <a:rPr lang="en-US" b="true" sz="2873" i="true">
                <a:solidFill>
                  <a:srgbClr val="FFFFFF"/>
                </a:solidFill>
                <a:latin typeface="Raleway Bold Italics"/>
                <a:ea typeface="Raleway Bold Italics"/>
                <a:cs typeface="Raleway Bold Italics"/>
                <a:sym typeface="Raleway Bold Italics"/>
              </a:rPr>
              <a:t>Colaboración mejorada</a:t>
            </a:r>
            <a:r>
              <a:rPr lang="en-US" sz="2873" i="true">
                <a:solidFill>
                  <a:srgbClr val="FFFFFF"/>
                </a:solidFill>
                <a:latin typeface="Raleway Italics"/>
                <a:ea typeface="Raleway Italics"/>
                <a:cs typeface="Raleway Italics"/>
                <a:sym typeface="Raleway Italics"/>
              </a:rPr>
              <a:t>: ingenieros y científicos trabajan juntos en componentes reutilizables</a:t>
            </a:r>
          </a:p>
          <a:p>
            <a:pPr algn="l" marL="620406" indent="-310203" lvl="1">
              <a:lnSpc>
                <a:spcPts val="3706"/>
              </a:lnSpc>
              <a:buFont typeface="Arial"/>
              <a:buChar char="•"/>
            </a:pPr>
            <a:r>
              <a:rPr lang="en-US" b="true" sz="2873" i="true">
                <a:solidFill>
                  <a:srgbClr val="FFFFFF"/>
                </a:solidFill>
                <a:latin typeface="Raleway Bold Italics"/>
                <a:ea typeface="Raleway Bold Italics"/>
                <a:cs typeface="Raleway Bold Italics"/>
                <a:sym typeface="Raleway Bold Italics"/>
              </a:rPr>
              <a:t>Estandarización:</a:t>
            </a:r>
            <a:r>
              <a:rPr lang="en-US" sz="2873" i="true">
                <a:solidFill>
                  <a:srgbClr val="FFFFFF"/>
                </a:solidFill>
                <a:latin typeface="Raleway Italics"/>
                <a:ea typeface="Raleway Italics"/>
                <a:cs typeface="Raleway Italics"/>
                <a:sym typeface="Raleway Italics"/>
              </a:rPr>
              <a:t> almacén de características para ML centralizado</a:t>
            </a:r>
          </a:p>
          <a:p>
            <a:pPr algn="l" marL="620406" indent="-310203" lvl="1">
              <a:lnSpc>
                <a:spcPts val="3706"/>
              </a:lnSpc>
              <a:buFont typeface="Arial"/>
              <a:buChar char="•"/>
            </a:pPr>
            <a:r>
              <a:rPr lang="en-US" b="true" sz="2873" i="true">
                <a:solidFill>
                  <a:srgbClr val="FFFFFF"/>
                </a:solidFill>
                <a:latin typeface="Raleway Bold Italics"/>
                <a:ea typeface="Raleway Bold Italics"/>
                <a:cs typeface="Raleway Bold Italics"/>
                <a:sym typeface="Raleway Bold Italics"/>
              </a:rPr>
              <a:t>Automatización en diferentes entornos</a:t>
            </a:r>
            <a:r>
              <a:rPr lang="en-US" sz="2873" i="true">
                <a:solidFill>
                  <a:srgbClr val="FFFFFF"/>
                </a:solidFill>
                <a:latin typeface="Raleway Italics"/>
                <a:ea typeface="Raleway Italics"/>
                <a:cs typeface="Raleway Italics"/>
                <a:sym typeface="Raleway Italics"/>
              </a:rPr>
              <a:t>: desarrollo, preproducción y producción</a:t>
            </a:r>
          </a:p>
          <a:p>
            <a:pPr algn="l">
              <a:lnSpc>
                <a:spcPts val="3706"/>
              </a:lnSpc>
            </a:pPr>
          </a:p>
          <a:p>
            <a:pPr algn="l">
              <a:lnSpc>
                <a:spcPts val="3706"/>
              </a:lnSpc>
            </a:pPr>
            <a:r>
              <a:rPr lang="en-US" sz="2873" i="true">
                <a:solidFill>
                  <a:srgbClr val="FFFFFF"/>
                </a:solidFill>
                <a:latin typeface="Raleway Italics"/>
                <a:ea typeface="Raleway Italics"/>
                <a:cs typeface="Raleway Italics"/>
                <a:sym typeface="Raleway Italics"/>
              </a:rPr>
              <a:t>Esto permite a las organizaciones escalar sus flujos de trabajo de machine learning de manera más eficiente.</a:t>
            </a:r>
          </a:p>
          <a:p>
            <a:pPr algn="l">
              <a:lnSpc>
                <a:spcPts val="3706"/>
              </a:lnSpc>
            </a:pPr>
          </a:p>
        </p:txBody>
      </p:sp>
      <p:grpSp>
        <p:nvGrpSpPr>
          <p:cNvPr name="Group 4" id="4"/>
          <p:cNvGrpSpPr>
            <a:grpSpLocks noChangeAspect="true"/>
          </p:cNvGrpSpPr>
          <p:nvPr/>
        </p:nvGrpSpPr>
        <p:grpSpPr>
          <a:xfrm rot="0">
            <a:off x="306420" y="2150946"/>
            <a:ext cx="5985108" cy="5985108"/>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4572" t="0" r="-24572" b="0"/>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515370" y="-807314"/>
            <a:ext cx="3302732" cy="4579177"/>
          </a:xfrm>
          <a:custGeom>
            <a:avLst/>
            <a:gdLst/>
            <a:ahLst/>
            <a:cxnLst/>
            <a:rect r="r" b="b" t="t" l="l"/>
            <a:pathLst>
              <a:path h="4579177" w="3302732">
                <a:moveTo>
                  <a:pt x="3302732" y="4579177"/>
                </a:moveTo>
                <a:lnTo>
                  <a:pt x="0" y="4579177"/>
                </a:lnTo>
                <a:lnTo>
                  <a:pt x="0" y="0"/>
                </a:lnTo>
                <a:lnTo>
                  <a:pt x="3302732" y="0"/>
                </a:lnTo>
                <a:lnTo>
                  <a:pt x="3302732" y="4579177"/>
                </a:lnTo>
                <a:close/>
              </a:path>
            </a:pathLst>
          </a:custGeom>
          <a:blipFill>
            <a:blip r:embed="rId2"/>
            <a:stretch>
              <a:fillRect l="0" t="0" r="0" b="0"/>
            </a:stretch>
          </a:blipFill>
        </p:spPr>
      </p:sp>
      <p:sp>
        <p:nvSpPr>
          <p:cNvPr name="Freeform 3" id="3"/>
          <p:cNvSpPr/>
          <p:nvPr/>
        </p:nvSpPr>
        <p:spPr>
          <a:xfrm flipH="false" flipV="false" rot="0">
            <a:off x="14567931" y="1663513"/>
            <a:ext cx="2691369" cy="2691369"/>
          </a:xfrm>
          <a:custGeom>
            <a:avLst/>
            <a:gdLst/>
            <a:ahLst/>
            <a:cxnLst/>
            <a:rect r="r" b="b" t="t" l="l"/>
            <a:pathLst>
              <a:path h="2691369" w="2691369">
                <a:moveTo>
                  <a:pt x="0" y="0"/>
                </a:moveTo>
                <a:lnTo>
                  <a:pt x="2691369" y="0"/>
                </a:lnTo>
                <a:lnTo>
                  <a:pt x="2691369" y="2691369"/>
                </a:lnTo>
                <a:lnTo>
                  <a:pt x="0" y="2691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04553" y="879653"/>
            <a:ext cx="8278893" cy="2129545"/>
          </a:xfrm>
          <a:prstGeom prst="rect">
            <a:avLst/>
          </a:prstGeom>
        </p:spPr>
        <p:txBody>
          <a:bodyPr anchor="t" rtlCol="false" tIns="0" lIns="0" bIns="0" rIns="0">
            <a:spAutoFit/>
          </a:bodyPr>
          <a:lstStyle/>
          <a:p>
            <a:pPr algn="ctr">
              <a:lnSpc>
                <a:spcPts val="8143"/>
              </a:lnSpc>
            </a:pPr>
            <a:r>
              <a:rPr lang="en-US" sz="8572" b="true">
                <a:solidFill>
                  <a:srgbClr val="36E9FD"/>
                </a:solidFill>
                <a:latin typeface="Montserrat Semi-Bold"/>
                <a:ea typeface="Montserrat Semi-Bold"/>
                <a:cs typeface="Montserrat Semi-Bold"/>
                <a:sym typeface="Montserrat Semi-Bold"/>
              </a:rPr>
              <a:t>Nivel 2 de MLOps</a:t>
            </a:r>
          </a:p>
        </p:txBody>
      </p:sp>
      <p:sp>
        <p:nvSpPr>
          <p:cNvPr name="TextBox 5" id="5"/>
          <p:cNvSpPr txBox="true"/>
          <p:nvPr/>
        </p:nvSpPr>
        <p:spPr>
          <a:xfrm rot="0">
            <a:off x="1028700" y="3160745"/>
            <a:ext cx="12254747" cy="6555867"/>
          </a:xfrm>
          <a:prstGeom prst="rect">
            <a:avLst/>
          </a:prstGeom>
        </p:spPr>
        <p:txBody>
          <a:bodyPr anchor="t" rtlCol="false" tIns="0" lIns="0" bIns="0" rIns="0">
            <a:spAutoFit/>
          </a:bodyPr>
          <a:lstStyle/>
          <a:p>
            <a:pPr algn="l">
              <a:lnSpc>
                <a:spcPts val="3998"/>
              </a:lnSpc>
            </a:pPr>
            <a:r>
              <a:rPr lang="en-US" sz="3099" i="true">
                <a:solidFill>
                  <a:srgbClr val="FFFFFF"/>
                </a:solidFill>
                <a:latin typeface="Raleway Italics"/>
                <a:ea typeface="Raleway Italics"/>
                <a:cs typeface="Raleway Italics"/>
                <a:sym typeface="Raleway Italics"/>
              </a:rPr>
              <a:t>En el Nivel 2, la organización ya cuenta con múltiples modelos de machine learning, que requieren entrenamiento continuo y una implementación rápida a gran escala. Este nivel es ideal para organizaciones tecnológicas que actualizan sus modelos en tiempo real o casi en tiempo real.</a:t>
            </a:r>
          </a:p>
          <a:p>
            <a:pPr algn="l">
              <a:lnSpc>
                <a:spcPts val="3998"/>
              </a:lnSpc>
            </a:pPr>
          </a:p>
          <a:p>
            <a:pPr algn="l" marL="669285" indent="-334642" lvl="1">
              <a:lnSpc>
                <a:spcPts val="3998"/>
              </a:lnSpc>
              <a:buFont typeface="Arial"/>
              <a:buChar char="•"/>
            </a:pPr>
            <a:r>
              <a:rPr lang="en-US" sz="3099" i="true">
                <a:solidFill>
                  <a:srgbClr val="FFFFFF"/>
                </a:solidFill>
                <a:latin typeface="Raleway Italics"/>
                <a:ea typeface="Raleway Italics"/>
                <a:cs typeface="Raleway Italics"/>
                <a:sym typeface="Raleway Italics"/>
              </a:rPr>
              <a:t>Creación e implementación de canalizaciones de ML de forma repetida</a:t>
            </a:r>
          </a:p>
          <a:p>
            <a:pPr algn="l" marL="669285" indent="-334642" lvl="1">
              <a:lnSpc>
                <a:spcPts val="3998"/>
              </a:lnSpc>
              <a:buFont typeface="Arial"/>
              <a:buChar char="•"/>
            </a:pPr>
            <a:r>
              <a:rPr lang="en-US" sz="3099" i="true">
                <a:solidFill>
                  <a:srgbClr val="FFFFFF"/>
                </a:solidFill>
                <a:latin typeface="Raleway Italics"/>
                <a:ea typeface="Raleway Italics"/>
                <a:cs typeface="Raleway Italics"/>
                <a:sym typeface="Raleway Italics"/>
              </a:rPr>
              <a:t>Uso de un orquestador de canalizaciones para gestionar múltiples flujos</a:t>
            </a:r>
          </a:p>
          <a:p>
            <a:pPr algn="l" marL="669285" indent="-334642" lvl="1">
              <a:lnSpc>
                <a:spcPts val="3998"/>
              </a:lnSpc>
              <a:buFont typeface="Arial"/>
              <a:buChar char="•"/>
            </a:pPr>
            <a:r>
              <a:rPr lang="en-US" sz="3099" i="true">
                <a:solidFill>
                  <a:srgbClr val="FFFFFF"/>
                </a:solidFill>
                <a:latin typeface="Raleway Italics"/>
                <a:ea typeface="Raleway Italics"/>
                <a:cs typeface="Raleway Italics"/>
                <a:sym typeface="Raleway Italics"/>
              </a:rPr>
              <a:t>Registro de modelos para gestionar versiones y actualizaciones</a:t>
            </a:r>
          </a:p>
          <a:p>
            <a:pPr algn="l" marL="669285" indent="-334642" lvl="1">
              <a:lnSpc>
                <a:spcPts val="3998"/>
              </a:lnSpc>
              <a:buFont typeface="Arial"/>
              <a:buChar char="•"/>
            </a:pPr>
            <a:r>
              <a:rPr lang="en-US" sz="3099" i="true">
                <a:solidFill>
                  <a:srgbClr val="FFFFFF"/>
                </a:solidFill>
                <a:latin typeface="Raleway Italics"/>
                <a:ea typeface="Raleway Italics"/>
                <a:cs typeface="Raleway Italics"/>
                <a:sym typeface="Raleway Italics"/>
              </a:rPr>
              <a:t>Automatización avanzada para manejar miles de servidores simultáneamente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381151" y="1870839"/>
            <a:ext cx="6809994" cy="8229600"/>
          </a:xfrm>
          <a:custGeom>
            <a:avLst/>
            <a:gdLst/>
            <a:ahLst/>
            <a:cxnLst/>
            <a:rect r="r" b="b" t="t" l="l"/>
            <a:pathLst>
              <a:path h="8229600" w="6809994">
                <a:moveTo>
                  <a:pt x="0" y="0"/>
                </a:moveTo>
                <a:lnTo>
                  <a:pt x="6809994" y="0"/>
                </a:lnTo>
                <a:lnTo>
                  <a:pt x="6809994" y="8229600"/>
                </a:lnTo>
                <a:lnTo>
                  <a:pt x="0" y="8229600"/>
                </a:lnTo>
                <a:lnTo>
                  <a:pt x="0" y="0"/>
                </a:lnTo>
                <a:close/>
              </a:path>
            </a:pathLst>
          </a:custGeom>
          <a:blipFill>
            <a:blip r:embed="rId3"/>
            <a:stretch>
              <a:fillRect l="0" t="0" r="0" b="0"/>
            </a:stretch>
          </a:blipFill>
        </p:spPr>
      </p:sp>
      <p:sp>
        <p:nvSpPr>
          <p:cNvPr name="TextBox 5" id="5"/>
          <p:cNvSpPr txBox="true"/>
          <p:nvPr/>
        </p:nvSpPr>
        <p:spPr>
          <a:xfrm rot="0">
            <a:off x="5067918" y="409563"/>
            <a:ext cx="9176274" cy="2138755"/>
          </a:xfrm>
          <a:prstGeom prst="rect">
            <a:avLst/>
          </a:prstGeom>
        </p:spPr>
        <p:txBody>
          <a:bodyPr anchor="t" rtlCol="false" tIns="0" lIns="0" bIns="0" rIns="0">
            <a:spAutoFit/>
          </a:bodyPr>
          <a:lstStyle/>
          <a:p>
            <a:pPr algn="l">
              <a:lnSpc>
                <a:spcPts val="8143"/>
              </a:lnSpc>
            </a:pPr>
            <a:r>
              <a:rPr lang="en-US" sz="8572" b="true">
                <a:solidFill>
                  <a:srgbClr val="FFFFFF"/>
                </a:solidFill>
                <a:latin typeface="Montserrat Semi-Bold"/>
                <a:ea typeface="Montserrat Semi-Bold"/>
                <a:cs typeface="Montserrat Semi-Bold"/>
                <a:sym typeface="Montserrat Semi-Bold"/>
              </a:rPr>
              <a:t>Características del Nivel 2</a:t>
            </a:r>
          </a:p>
        </p:txBody>
      </p:sp>
      <p:sp>
        <p:nvSpPr>
          <p:cNvPr name="TextBox 6" id="6"/>
          <p:cNvSpPr txBox="true"/>
          <p:nvPr/>
        </p:nvSpPr>
        <p:spPr>
          <a:xfrm rot="0">
            <a:off x="5224512" y="2803834"/>
            <a:ext cx="12518324" cy="7006130"/>
          </a:xfrm>
          <a:prstGeom prst="rect">
            <a:avLst/>
          </a:prstGeom>
        </p:spPr>
        <p:txBody>
          <a:bodyPr anchor="t" rtlCol="false" tIns="0" lIns="0" bIns="0" rIns="0">
            <a:spAutoFit/>
          </a:bodyPr>
          <a:lstStyle/>
          <a:p>
            <a:pPr algn="l">
              <a:lnSpc>
                <a:spcPts val="3706"/>
              </a:lnSpc>
            </a:pPr>
            <a:r>
              <a:rPr lang="en-US" sz="2873" i="true">
                <a:solidFill>
                  <a:srgbClr val="FFFFFF"/>
                </a:solidFill>
                <a:latin typeface="Raleway Italics"/>
                <a:ea typeface="Raleway Italics"/>
                <a:cs typeface="Raleway Italics"/>
                <a:sym typeface="Raleway Italics"/>
              </a:rPr>
              <a:t>El Nivel 2 introduce herramientas avanzadas para manejar múltiples modelos y canalizaciones de machine learning, garantizando su entrenamiento, implementación y monitoreo en tiempo real.</a:t>
            </a:r>
          </a:p>
          <a:p>
            <a:pPr algn="l">
              <a:lnSpc>
                <a:spcPts val="3706"/>
              </a:lnSpc>
            </a:pPr>
          </a:p>
          <a:p>
            <a:pPr algn="l" marL="620406" indent="-310203" lvl="1">
              <a:lnSpc>
                <a:spcPts val="3706"/>
              </a:lnSpc>
              <a:buFont typeface="Arial"/>
              <a:buChar char="•"/>
            </a:pPr>
            <a:r>
              <a:rPr lang="en-US" b="true" sz="2873" i="true">
                <a:solidFill>
                  <a:srgbClr val="FFFFFF"/>
                </a:solidFill>
                <a:latin typeface="Raleway Bold Italics"/>
                <a:ea typeface="Raleway Bold Italics"/>
                <a:cs typeface="Raleway Bold Italics"/>
                <a:sym typeface="Raleway Bold Italics"/>
              </a:rPr>
              <a:t>Orquestación:</a:t>
            </a:r>
            <a:r>
              <a:rPr lang="en-US" sz="2873" i="true">
                <a:solidFill>
                  <a:srgbClr val="FFFFFF"/>
                </a:solidFill>
                <a:latin typeface="Raleway Italics"/>
                <a:ea typeface="Raleway Italics"/>
                <a:cs typeface="Raleway Italics"/>
                <a:sym typeface="Raleway Italics"/>
              </a:rPr>
              <a:t> gestión de múltiples canalizaciones con un orquestador</a:t>
            </a:r>
          </a:p>
          <a:p>
            <a:pPr algn="l" marL="620406" indent="-310203" lvl="1">
              <a:lnSpc>
                <a:spcPts val="3706"/>
              </a:lnSpc>
              <a:buFont typeface="Arial"/>
              <a:buChar char="•"/>
            </a:pPr>
            <a:r>
              <a:rPr lang="en-US" b="true" sz="2873" i="true">
                <a:solidFill>
                  <a:srgbClr val="FFFFFF"/>
                </a:solidFill>
                <a:latin typeface="Raleway Bold Italics"/>
                <a:ea typeface="Raleway Bold Italics"/>
                <a:cs typeface="Raleway Bold Italics"/>
                <a:sym typeface="Raleway Bold Italics"/>
              </a:rPr>
              <a:t>Ciclo completo:</a:t>
            </a:r>
            <a:r>
              <a:rPr lang="en-US" sz="2873" i="true">
                <a:solidFill>
                  <a:srgbClr val="FFFFFF"/>
                </a:solidFill>
                <a:latin typeface="Raleway Italics"/>
                <a:ea typeface="Raleway Italics"/>
                <a:cs typeface="Raleway Italics"/>
                <a:sym typeface="Raleway Italics"/>
              </a:rPr>
              <a:t> creación, implementación y empleo de las canalizaciones a gran escala</a:t>
            </a:r>
          </a:p>
          <a:p>
            <a:pPr algn="l" marL="620406" indent="-310203" lvl="1">
              <a:lnSpc>
                <a:spcPts val="3706"/>
              </a:lnSpc>
              <a:buFont typeface="Arial"/>
              <a:buChar char="•"/>
            </a:pPr>
            <a:r>
              <a:rPr lang="en-US" b="true" sz="2873" i="true">
                <a:solidFill>
                  <a:srgbClr val="FFFFFF"/>
                </a:solidFill>
                <a:latin typeface="Raleway Bold Italics"/>
                <a:ea typeface="Raleway Bold Italics"/>
                <a:cs typeface="Raleway Bold Italics"/>
                <a:sym typeface="Raleway Bold Italics"/>
              </a:rPr>
              <a:t>Monitoreo continuo:</a:t>
            </a:r>
            <a:r>
              <a:rPr lang="en-US" sz="2873" i="true">
                <a:solidFill>
                  <a:srgbClr val="FFFFFF"/>
                </a:solidFill>
                <a:latin typeface="Raleway Italics"/>
                <a:ea typeface="Raleway Italics"/>
                <a:cs typeface="Raleway Italics"/>
                <a:sym typeface="Raleway Italics"/>
              </a:rPr>
              <a:t> estadísticas en tiempo real para el servicio de predicción</a:t>
            </a:r>
          </a:p>
          <a:p>
            <a:pPr algn="l" marL="620406" indent="-310203" lvl="1">
              <a:lnSpc>
                <a:spcPts val="3706"/>
              </a:lnSpc>
              <a:buFont typeface="Arial"/>
              <a:buChar char="•"/>
            </a:pPr>
            <a:r>
              <a:rPr lang="en-US" b="true" sz="2873" i="true">
                <a:solidFill>
                  <a:srgbClr val="FFFFFF"/>
                </a:solidFill>
                <a:latin typeface="Raleway Bold Italics"/>
                <a:ea typeface="Raleway Bold Italics"/>
                <a:cs typeface="Raleway Bold Italics"/>
                <a:sym typeface="Raleway Bold Italics"/>
              </a:rPr>
              <a:t>Automatización masiva:</a:t>
            </a:r>
            <a:r>
              <a:rPr lang="en-US" sz="2873" i="true">
                <a:solidFill>
                  <a:srgbClr val="FFFFFF"/>
                </a:solidFill>
                <a:latin typeface="Raleway Italics"/>
                <a:ea typeface="Raleway Italics"/>
                <a:cs typeface="Raleway Italics"/>
                <a:sym typeface="Raleway Italics"/>
              </a:rPr>
              <a:t> ideal para empresas tecnológicas que manejan miles de servidores</a:t>
            </a:r>
          </a:p>
          <a:p>
            <a:pPr algn="l">
              <a:lnSpc>
                <a:spcPts val="3706"/>
              </a:lnSpc>
            </a:pPr>
          </a:p>
          <a:p>
            <a:pPr algn="l">
              <a:lnSpc>
                <a:spcPts val="3706"/>
              </a:lnSpc>
            </a:pPr>
            <a:r>
              <a:rPr lang="en-US" sz="2873" i="true">
                <a:solidFill>
                  <a:srgbClr val="FFFFFF"/>
                </a:solidFill>
                <a:latin typeface="Raleway Italics"/>
                <a:ea typeface="Raleway Italics"/>
                <a:cs typeface="Raleway Italics"/>
                <a:sym typeface="Raleway Italics"/>
              </a:rPr>
              <a:t>Este enfoque permite a las organizaciones experimentar, entrenar e implementar nuevos modelos de manera rápida y eficaz.</a:t>
            </a:r>
          </a:p>
          <a:p>
            <a:pPr algn="l">
              <a:lnSpc>
                <a:spcPts val="3706"/>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2675808" y="1769627"/>
            <a:ext cx="13353105" cy="7127220"/>
          </a:xfrm>
          <a:custGeom>
            <a:avLst/>
            <a:gdLst/>
            <a:ahLst/>
            <a:cxnLst/>
            <a:rect r="r" b="b" t="t" l="l"/>
            <a:pathLst>
              <a:path h="7127220" w="13353105">
                <a:moveTo>
                  <a:pt x="0" y="0"/>
                </a:moveTo>
                <a:lnTo>
                  <a:pt x="13353105" y="0"/>
                </a:lnTo>
                <a:lnTo>
                  <a:pt x="13353105" y="7127220"/>
                </a:lnTo>
                <a:lnTo>
                  <a:pt x="0" y="7127220"/>
                </a:lnTo>
                <a:lnTo>
                  <a:pt x="0" y="0"/>
                </a:lnTo>
                <a:close/>
              </a:path>
            </a:pathLst>
          </a:custGeom>
          <a:blipFill>
            <a:blip r:embed="rId3"/>
            <a:stretch>
              <a:fillRect l="0" t="0" r="0" b="0"/>
            </a:stretch>
          </a:blipFill>
        </p:spPr>
      </p:sp>
      <p:sp>
        <p:nvSpPr>
          <p:cNvPr name="TextBox 5" id="5"/>
          <p:cNvSpPr txBox="true"/>
          <p:nvPr/>
        </p:nvSpPr>
        <p:spPr>
          <a:xfrm rot="0">
            <a:off x="2675808" y="400038"/>
            <a:ext cx="13353105" cy="1002423"/>
          </a:xfrm>
          <a:prstGeom prst="rect">
            <a:avLst/>
          </a:prstGeom>
        </p:spPr>
        <p:txBody>
          <a:bodyPr anchor="t" rtlCol="false" tIns="0" lIns="0" bIns="0" rIns="0">
            <a:spAutoFit/>
          </a:bodyPr>
          <a:lstStyle/>
          <a:p>
            <a:pPr algn="l">
              <a:lnSpc>
                <a:spcPts val="7478"/>
              </a:lnSpc>
            </a:pPr>
            <a:r>
              <a:rPr lang="en-US" sz="7872" b="true">
                <a:solidFill>
                  <a:srgbClr val="FFFFFF"/>
                </a:solidFill>
                <a:latin typeface="Montserrat Semi-Bold"/>
                <a:ea typeface="Montserrat Semi-Bold"/>
                <a:cs typeface="Montserrat Semi-Bold"/>
                <a:sym typeface="Montserrat Semi-Bold"/>
              </a:rPr>
              <a:t>Flujos de trabajo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graphicFrame>
        <p:nvGraphicFramePr>
          <p:cNvPr name="Table 4" id="4"/>
          <p:cNvGraphicFramePr>
            <a:graphicFrameLocks noGrp="true"/>
          </p:cNvGraphicFramePr>
          <p:nvPr/>
        </p:nvGraphicFramePr>
        <p:xfrm>
          <a:off x="1028700" y="727900"/>
          <a:ext cx="16230600" cy="9334500"/>
        </p:xfrm>
        <a:graphic>
          <a:graphicData uri="http://schemas.openxmlformats.org/drawingml/2006/table">
            <a:tbl>
              <a:tblPr/>
              <a:tblGrid>
                <a:gridCol w="16230600"/>
              </a:tblGrid>
              <a:tr h="1023352">
                <a:tc>
                  <a:txBody>
                    <a:bodyPr anchor="t" rtlCol="false"/>
                    <a:lstStyle/>
                    <a:p>
                      <a:pPr algn="ctr">
                        <a:lnSpc>
                          <a:spcPts val="4463"/>
                        </a:lnSpc>
                        <a:defRPr/>
                      </a:pPr>
                      <a:r>
                        <a:rPr lang="en-US" sz="3188" b="true">
                          <a:solidFill>
                            <a:srgbClr val="000000"/>
                          </a:solidFill>
                          <a:latin typeface="HK Modular"/>
                          <a:ea typeface="HK Modular"/>
                          <a:cs typeface="HK Modular"/>
                          <a:sym typeface="HK Modular"/>
                        </a:rPr>
                        <a:t>Flujo de Trabajo Exploratorio Manual</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8311148">
                <a:tc>
                  <a:txBody>
                    <a:bodyPr anchor="t" rtlCol="false"/>
                    <a:lstStyle/>
                    <a:p>
                      <a:pPr algn="l" marL="558837" indent="-279419" lvl="1">
                        <a:lnSpc>
                          <a:spcPts val="3623"/>
                        </a:lnSpc>
                        <a:buFont typeface="Arial"/>
                        <a:buChar char="•"/>
                        <a:defRPr/>
                      </a:pPr>
                      <a:r>
                        <a:rPr lang="en-US" sz="2588">
                          <a:solidFill>
                            <a:srgbClr val="FFFFFF"/>
                          </a:solidFill>
                          <a:latin typeface="Open Sans"/>
                          <a:ea typeface="Open Sans"/>
                          <a:cs typeface="Open Sans"/>
                          <a:sym typeface="Open Sans"/>
                        </a:rPr>
                        <a:t>I</a:t>
                      </a:r>
                      <a:r>
                        <a:rPr lang="en-US" b="true" sz="2588">
                          <a:solidFill>
                            <a:srgbClr val="FFFFFF"/>
                          </a:solidFill>
                          <a:latin typeface="Open Sans Bold"/>
                          <a:ea typeface="Open Sans Bold"/>
                          <a:cs typeface="Open Sans Bold"/>
                          <a:sym typeface="Open Sans Bold"/>
                        </a:rPr>
                        <a:t>ngesta de datos:</a:t>
                      </a:r>
                      <a:r>
                        <a:rPr lang="en-US" sz="2588">
                          <a:solidFill>
                            <a:srgbClr val="FFFFFF"/>
                          </a:solidFill>
                          <a:latin typeface="Open Sans"/>
                          <a:ea typeface="Open Sans"/>
                          <a:cs typeface="Open Sans"/>
                          <a:sym typeface="Open Sans"/>
                        </a:rPr>
                        <a:t> La fase inicial donde se recopilan datos de diversas fuentes.</a:t>
                      </a:r>
                      <a:endParaRPr lang="en-US" sz="1100"/>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Preparación de datos y transformación de características:</a:t>
                      </a:r>
                      <a:r>
                        <a:rPr lang="en-US" sz="2588">
                          <a:solidFill>
                            <a:srgbClr val="FFFFFF"/>
                          </a:solidFill>
                          <a:latin typeface="Open Sans"/>
                          <a:ea typeface="Open Sans"/>
                          <a:cs typeface="Open Sans"/>
                          <a:sym typeface="Open Sans"/>
                        </a:rPr>
                        <a:t> Limpieza, transformación y procesamiento de los datos para que sean utilizables en el entrenamiento del modelo.</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Procesamiento de datos: </a:t>
                      </a:r>
                      <a:r>
                        <a:rPr lang="en-US" sz="2588">
                          <a:solidFill>
                            <a:srgbClr val="FFFFFF"/>
                          </a:solidFill>
                          <a:latin typeface="Open Sans"/>
                          <a:ea typeface="Open Sans"/>
                          <a:cs typeface="Open Sans"/>
                          <a:sym typeface="Open Sans"/>
                        </a:rPr>
                        <a:t>Los datos se procesan para obtener el formato adecuado antes de almacenarse.</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Almacenamiento en el almacén de características</a:t>
                      </a:r>
                      <a:r>
                        <a:rPr lang="en-US" sz="2588">
                          <a:solidFill>
                            <a:srgbClr val="FFFFFF"/>
                          </a:solidFill>
                          <a:latin typeface="Open Sans"/>
                          <a:ea typeface="Open Sans"/>
                          <a:cs typeface="Open Sans"/>
                          <a:sym typeface="Open Sans"/>
                        </a:rPr>
                        <a:t>: Las características transformadas se almacenan en un almacén centralizado que las estandariza para su reutilización.</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Detección y mitigación de sesgos: </a:t>
                      </a:r>
                      <a:r>
                        <a:rPr lang="en-US" sz="2588">
                          <a:solidFill>
                            <a:srgbClr val="FFFFFF"/>
                          </a:solidFill>
                          <a:latin typeface="Open Sans"/>
                          <a:ea typeface="Open Sans"/>
                          <a:cs typeface="Open Sans"/>
                          <a:sym typeface="Open Sans"/>
                        </a:rPr>
                        <a:t>Se evalúa el sesgo en los datos y se aplican técnicas para reducirlo.</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Entrenamiento y ajuste de modelos:</a:t>
                      </a:r>
                      <a:r>
                        <a:rPr lang="en-US" sz="2588">
                          <a:solidFill>
                            <a:srgbClr val="FFFFFF"/>
                          </a:solidFill>
                          <a:latin typeface="Open Sans"/>
                          <a:ea typeface="Open Sans"/>
                          <a:cs typeface="Open Sans"/>
                          <a:sym typeface="Open Sans"/>
                        </a:rPr>
                        <a:t> Se entrena el modelo de machine learning y se ajusta con los hiperparámetros adecuados para maximizar su rendimiento.</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Despliegue de modelos: </a:t>
                      </a:r>
                      <a:r>
                        <a:rPr lang="en-US" sz="2588">
                          <a:solidFill>
                            <a:srgbClr val="FFFFFF"/>
                          </a:solidFill>
                          <a:latin typeface="Open Sans"/>
                          <a:ea typeface="Open Sans"/>
                          <a:cs typeface="Open Sans"/>
                          <a:sym typeface="Open Sans"/>
                        </a:rPr>
                        <a:t>El modelo entrenado se implementa en el entorno de producción.</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Inferencia:</a:t>
                      </a:r>
                      <a:r>
                        <a:rPr lang="en-US" sz="2588">
                          <a:solidFill>
                            <a:srgbClr val="FFFFFF"/>
                          </a:solidFill>
                          <a:latin typeface="Open Sans"/>
                          <a:ea typeface="Open Sans"/>
                          <a:cs typeface="Open Sans"/>
                          <a:sym typeface="Open Sans"/>
                        </a:rPr>
                        <a:t> Se utiliza el modelo para realizar predicciones en tiempo real.</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Registro de artefactos: </a:t>
                      </a:r>
                      <a:r>
                        <a:rPr lang="en-US" sz="2588">
                          <a:solidFill>
                            <a:srgbClr val="FFFFFF"/>
                          </a:solidFill>
                          <a:latin typeface="Open Sans"/>
                          <a:ea typeface="Open Sans"/>
                          <a:cs typeface="Open Sans"/>
                          <a:sym typeface="Open Sans"/>
                        </a:rPr>
                        <a:t>Se asocian los artefactos del modelo y su linaje en un registro para un seguimiento continuo.</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Depósito de modelo en el registro: </a:t>
                      </a:r>
                      <a:r>
                        <a:rPr lang="en-US" sz="2588">
                          <a:solidFill>
                            <a:srgbClr val="FFFFFF"/>
                          </a:solidFill>
                          <a:latin typeface="Open Sans"/>
                          <a:ea typeface="Open Sans"/>
                          <a:cs typeface="Open Sans"/>
                          <a:sym typeface="Open Sans"/>
                        </a:rPr>
                        <a:t>El modelo entrenado se deposita en un repositorio para su uso posterior.</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graphicFrame>
        <p:nvGraphicFramePr>
          <p:cNvPr name="Table 4" id="4"/>
          <p:cNvGraphicFramePr>
            <a:graphicFrameLocks noGrp="true"/>
          </p:cNvGraphicFramePr>
          <p:nvPr/>
        </p:nvGraphicFramePr>
        <p:xfrm>
          <a:off x="1028700" y="727900"/>
          <a:ext cx="16230600" cy="9134475"/>
        </p:xfrm>
        <a:graphic>
          <a:graphicData uri="http://schemas.openxmlformats.org/drawingml/2006/table">
            <a:tbl>
              <a:tblPr/>
              <a:tblGrid>
                <a:gridCol w="16230600"/>
              </a:tblGrid>
              <a:tr h="1023444">
                <a:tc>
                  <a:txBody>
                    <a:bodyPr anchor="t" rtlCol="false"/>
                    <a:lstStyle/>
                    <a:p>
                      <a:pPr algn="ctr">
                        <a:lnSpc>
                          <a:spcPts val="4463"/>
                        </a:lnSpc>
                        <a:defRPr/>
                      </a:pPr>
                      <a:r>
                        <a:rPr lang="en-US" sz="3188">
                          <a:solidFill>
                            <a:srgbClr val="000000"/>
                          </a:solidFill>
                          <a:latin typeface="HK Modular"/>
                          <a:ea typeface="HK Modular"/>
                          <a:cs typeface="HK Modular"/>
                          <a:sym typeface="HK Modular"/>
                        </a:rPr>
                        <a:t>Flujo de Trabajo Automatizado</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8111031">
                <a:tc>
                  <a:txBody>
                    <a:bodyPr anchor="t" rtlCol="false"/>
                    <a:lstStyle/>
                    <a:p>
                      <a:pPr algn="l">
                        <a:lnSpc>
                          <a:spcPts val="4603"/>
                        </a:lnSpc>
                        <a:defRPr/>
                      </a:pPr>
                      <a:r>
                        <a:rPr lang="en-US" sz="3288">
                          <a:solidFill>
                            <a:srgbClr val="FFFFFF"/>
                          </a:solidFill>
                          <a:latin typeface="Open Sans"/>
                          <a:ea typeface="Open Sans"/>
                          <a:cs typeface="Open Sans"/>
                          <a:sym typeface="Open Sans"/>
                        </a:rPr>
                        <a:t>Este flujo toma el trabajo exploratorio realizado en el flujo manual y lo integra en un proceso automatizado para escalar y monitorizar la operación del modelo en producción:</a:t>
                      </a:r>
                      <a:endParaRPr lang="en-US" sz="1100"/>
                    </a:p>
                    <a:p>
                      <a:pPr algn="l">
                        <a:lnSpc>
                          <a:spcPts val="4603"/>
                        </a:lnSpc>
                      </a:pPr>
                    </a:p>
                    <a:p>
                      <a:pPr algn="l" marL="709963" indent="-354982" lvl="1">
                        <a:lnSpc>
                          <a:spcPts val="4603"/>
                        </a:lnSpc>
                        <a:buFont typeface="Arial"/>
                        <a:buChar char="•"/>
                      </a:pPr>
                      <a:r>
                        <a:rPr lang="en-US" b="true" sz="3288">
                          <a:solidFill>
                            <a:srgbClr val="FFFFFF"/>
                          </a:solidFill>
                          <a:latin typeface="Open Sans Bold"/>
                          <a:ea typeface="Open Sans Bold"/>
                          <a:cs typeface="Open Sans Bold"/>
                          <a:sym typeface="Open Sans Bold"/>
                        </a:rPr>
                        <a:t>Construcción de la canalización</a:t>
                      </a:r>
                      <a:r>
                        <a:rPr lang="en-US" sz="3288">
                          <a:solidFill>
                            <a:srgbClr val="FFFFFF"/>
                          </a:solidFill>
                          <a:latin typeface="Open Sans"/>
                          <a:ea typeface="Open Sans"/>
                          <a:cs typeface="Open Sans"/>
                          <a:sym typeface="Open Sans"/>
                        </a:rPr>
                        <a:t>: Se construye una canalización que integra todos los pasos del flujo manual, pero de manera automática.</a:t>
                      </a:r>
                    </a:p>
                    <a:p>
                      <a:pPr algn="l" marL="709963" indent="-354982" lvl="1">
                        <a:lnSpc>
                          <a:spcPts val="4603"/>
                        </a:lnSpc>
                        <a:buFont typeface="Arial"/>
                        <a:buChar char="•"/>
                      </a:pPr>
                      <a:r>
                        <a:rPr lang="en-US" b="true" sz="3288">
                          <a:solidFill>
                            <a:srgbClr val="FFFFFF"/>
                          </a:solidFill>
                          <a:latin typeface="Open Sans Bold"/>
                          <a:ea typeface="Open Sans Bold"/>
                          <a:cs typeface="Open Sans Bold"/>
                          <a:sym typeface="Open Sans Bold"/>
                        </a:rPr>
                        <a:t>Monitoreo de modelos</a:t>
                      </a:r>
                      <a:r>
                        <a:rPr lang="en-US" sz="3288">
                          <a:solidFill>
                            <a:srgbClr val="FFFFFF"/>
                          </a:solidFill>
                          <a:latin typeface="Open Sans"/>
                          <a:ea typeface="Open Sans"/>
                          <a:cs typeface="Open Sans"/>
                          <a:sym typeface="Open Sans"/>
                        </a:rPr>
                        <a:t>: Se supervisa el rendimiento del modelo en producción para detectar problemas como el desajuste de datos.</a:t>
                      </a:r>
                    </a:p>
                    <a:p>
                      <a:pPr algn="l" marL="709963" indent="-354982" lvl="1">
                        <a:lnSpc>
                          <a:spcPts val="4603"/>
                        </a:lnSpc>
                        <a:buFont typeface="Arial"/>
                        <a:buChar char="•"/>
                      </a:pPr>
                      <a:r>
                        <a:rPr lang="en-US" b="true" sz="3288">
                          <a:solidFill>
                            <a:srgbClr val="FFFFFF"/>
                          </a:solidFill>
                          <a:latin typeface="Open Sans Bold"/>
                          <a:ea typeface="Open Sans Bold"/>
                          <a:cs typeface="Open Sans Bold"/>
                          <a:sym typeface="Open Sans Bold"/>
                        </a:rPr>
                        <a:t>Reentrenamiento de modelos</a:t>
                      </a:r>
                      <a:r>
                        <a:rPr lang="en-US" sz="3288">
                          <a:solidFill>
                            <a:srgbClr val="FFFFFF"/>
                          </a:solidFill>
                          <a:latin typeface="Open Sans"/>
                          <a:ea typeface="Open Sans"/>
                          <a:cs typeface="Open Sans"/>
                          <a:sym typeface="Open Sans"/>
                        </a:rPr>
                        <a:t>: Se reentrenan los modelos automáticamente cuando el rendimiento disminuye o cuando hay nuevos datos.</a:t>
                      </a:r>
                    </a:p>
                    <a:p>
                      <a:pPr algn="l" marL="709963" indent="-354982" lvl="1">
                        <a:lnSpc>
                          <a:spcPts val="4603"/>
                        </a:lnSpc>
                        <a:buFont typeface="Arial"/>
                        <a:buChar char="•"/>
                      </a:pPr>
                      <a:r>
                        <a:rPr lang="en-US" b="true" sz="3288">
                          <a:solidFill>
                            <a:srgbClr val="FFFFFF"/>
                          </a:solidFill>
                          <a:latin typeface="Open Sans Bold"/>
                          <a:ea typeface="Open Sans Bold"/>
                          <a:cs typeface="Open Sans Bold"/>
                          <a:sym typeface="Open Sans Bold"/>
                        </a:rPr>
                        <a:t>Escalado de la inferencia</a:t>
                      </a:r>
                      <a:r>
                        <a:rPr lang="en-US" sz="3288">
                          <a:solidFill>
                            <a:srgbClr val="FFFFFF"/>
                          </a:solidFill>
                          <a:latin typeface="Open Sans"/>
                          <a:ea typeface="Open Sans"/>
                          <a:cs typeface="Open Sans"/>
                          <a:sym typeface="Open Sans"/>
                        </a:rPr>
                        <a:t>: Las predicciones del modelo se escalan para servir a miles o millones de solicitudes en producción.</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242831">
            <a:off x="-183072" y="9034920"/>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438710">
            <a:off x="-4529841" y="-5573153"/>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4" id="4"/>
          <p:cNvSpPr/>
          <p:nvPr/>
        </p:nvSpPr>
        <p:spPr>
          <a:xfrm flipH="false" flipV="false" rot="0">
            <a:off x="-5308566" y="205740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3">
              <a:alphaModFix amt="18999"/>
            </a:blip>
            <a:stretch>
              <a:fillRect l="0" t="0" r="0" b="0"/>
            </a:stretch>
          </a:blipFill>
        </p:spPr>
      </p:sp>
      <p:sp>
        <p:nvSpPr>
          <p:cNvPr name="TextBox 5" id="5"/>
          <p:cNvSpPr txBox="true"/>
          <p:nvPr/>
        </p:nvSpPr>
        <p:spPr>
          <a:xfrm rot="0">
            <a:off x="2427611" y="517694"/>
            <a:ext cx="13432777" cy="2688353"/>
          </a:xfrm>
          <a:prstGeom prst="rect">
            <a:avLst/>
          </a:prstGeom>
        </p:spPr>
        <p:txBody>
          <a:bodyPr anchor="t" rtlCol="false" tIns="0" lIns="0" bIns="0" rIns="0">
            <a:spAutoFit/>
          </a:bodyPr>
          <a:lstStyle/>
          <a:p>
            <a:pPr algn="ctr">
              <a:lnSpc>
                <a:spcPts val="6908"/>
              </a:lnSpc>
            </a:pPr>
            <a:r>
              <a:rPr lang="en-US" sz="7272" b="true">
                <a:solidFill>
                  <a:srgbClr val="36E9FD"/>
                </a:solidFill>
                <a:latin typeface="Montserrat Semi-Bold"/>
                <a:ea typeface="Montserrat Semi-Bold"/>
                <a:cs typeface="Montserrat Semi-Bold"/>
                <a:sym typeface="Montserrat Semi-Bold"/>
              </a:rPr>
              <a:t>¿En qué se diferencian las MLOps de las DevOps?</a:t>
            </a:r>
          </a:p>
          <a:p>
            <a:pPr algn="ctr">
              <a:lnSpc>
                <a:spcPts val="6908"/>
              </a:lnSpc>
            </a:pPr>
          </a:p>
        </p:txBody>
      </p:sp>
      <p:sp>
        <p:nvSpPr>
          <p:cNvPr name="TextBox 6" id="6"/>
          <p:cNvSpPr txBox="true"/>
          <p:nvPr/>
        </p:nvSpPr>
        <p:spPr>
          <a:xfrm rot="0">
            <a:off x="1524821" y="2559113"/>
            <a:ext cx="15238358" cy="3323765"/>
          </a:xfrm>
          <a:prstGeom prst="rect">
            <a:avLst/>
          </a:prstGeom>
        </p:spPr>
        <p:txBody>
          <a:bodyPr anchor="t" rtlCol="false" tIns="0" lIns="0" bIns="0" rIns="0">
            <a:spAutoFit/>
          </a:bodyPr>
          <a:lstStyle/>
          <a:p>
            <a:pPr algn="l">
              <a:lnSpc>
                <a:spcPts val="4351"/>
              </a:lnSpc>
            </a:pPr>
            <a:r>
              <a:rPr lang="en-US" sz="3373" i="true">
                <a:solidFill>
                  <a:srgbClr val="FFFFFF"/>
                </a:solidFill>
                <a:latin typeface="Raleway Italics"/>
                <a:ea typeface="Raleway Italics"/>
                <a:cs typeface="Raleway Italics"/>
                <a:sym typeface="Raleway Italics"/>
              </a:rPr>
              <a:t>Tanto MLOps como DevOps son prácticas que buscan mejorar los procesos de desarrollo, implementación y monitoreo de software, pero con enfoques distintos.</a:t>
            </a:r>
          </a:p>
          <a:p>
            <a:pPr algn="l">
              <a:lnSpc>
                <a:spcPts val="4351"/>
              </a:lnSpc>
            </a:pPr>
          </a:p>
          <a:p>
            <a:pPr algn="l" marL="728353" indent="-364177" lvl="1">
              <a:lnSpc>
                <a:spcPts val="4351"/>
              </a:lnSpc>
              <a:buFont typeface="Arial"/>
              <a:buChar char="•"/>
            </a:pPr>
            <a:r>
              <a:rPr lang="en-US" b="true" sz="3373" i="true">
                <a:solidFill>
                  <a:srgbClr val="FFFFFF"/>
                </a:solidFill>
                <a:latin typeface="Raleway Bold Italics"/>
                <a:ea typeface="Raleway Bold Italics"/>
                <a:cs typeface="Raleway Bold Italics"/>
                <a:sym typeface="Raleway Bold Italics"/>
              </a:rPr>
              <a:t>DevOps</a:t>
            </a:r>
            <a:r>
              <a:rPr lang="en-US" sz="3373" i="true">
                <a:solidFill>
                  <a:srgbClr val="FFFFFF"/>
                </a:solidFill>
                <a:latin typeface="Raleway Italics"/>
                <a:ea typeface="Raleway Italics"/>
                <a:cs typeface="Raleway Italics"/>
                <a:sym typeface="Raleway Italics"/>
              </a:rPr>
              <a:t>: Orientado al software tradicional</a:t>
            </a:r>
          </a:p>
          <a:p>
            <a:pPr algn="l" marL="728353" indent="-364177" lvl="1">
              <a:lnSpc>
                <a:spcPts val="4351"/>
              </a:lnSpc>
              <a:buFont typeface="Arial"/>
              <a:buChar char="•"/>
            </a:pPr>
            <a:r>
              <a:rPr lang="en-US" b="true" sz="3373" i="true">
                <a:solidFill>
                  <a:srgbClr val="FFFFFF"/>
                </a:solidFill>
                <a:latin typeface="Raleway Bold Italics"/>
                <a:ea typeface="Raleway Bold Italics"/>
                <a:cs typeface="Raleway Bold Italics"/>
                <a:sym typeface="Raleway Bold Italics"/>
              </a:rPr>
              <a:t>MLOps</a:t>
            </a:r>
            <a:r>
              <a:rPr lang="en-US" sz="3373" i="true">
                <a:solidFill>
                  <a:srgbClr val="FFFFFF"/>
                </a:solidFill>
                <a:latin typeface="Raleway Italics"/>
                <a:ea typeface="Raleway Italics"/>
                <a:cs typeface="Raleway Italics"/>
                <a:sym typeface="Raleway Italics"/>
              </a:rPr>
              <a:t>: Enfocado en proyectos de machine learning</a:t>
            </a:r>
          </a:p>
        </p:txBody>
      </p:sp>
      <p:sp>
        <p:nvSpPr>
          <p:cNvPr name="Freeform 7" id="7"/>
          <p:cNvSpPr/>
          <p:nvPr/>
        </p:nvSpPr>
        <p:spPr>
          <a:xfrm flipH="false" flipV="false" rot="0">
            <a:off x="13054474" y="2209800"/>
            <a:ext cx="9272016" cy="8229600"/>
          </a:xfrm>
          <a:custGeom>
            <a:avLst/>
            <a:gdLst/>
            <a:ahLst/>
            <a:cxnLst/>
            <a:rect r="r" b="b" t="t" l="l"/>
            <a:pathLst>
              <a:path h="8229600" w="9272016">
                <a:moveTo>
                  <a:pt x="0" y="0"/>
                </a:moveTo>
                <a:lnTo>
                  <a:pt x="9272016" y="0"/>
                </a:lnTo>
                <a:lnTo>
                  <a:pt x="9272016" y="8229600"/>
                </a:lnTo>
                <a:lnTo>
                  <a:pt x="0" y="8229600"/>
                </a:lnTo>
                <a:lnTo>
                  <a:pt x="0" y="0"/>
                </a:lnTo>
                <a:close/>
              </a:path>
            </a:pathLst>
          </a:custGeom>
          <a:blipFill>
            <a:blip r:embed="rId3">
              <a:alphaModFix amt="18999"/>
            </a:blip>
            <a:stretch>
              <a:fillRect l="0" t="0" r="0" b="0"/>
            </a:stretch>
          </a:blipFill>
        </p:spPr>
      </p:sp>
      <p:sp>
        <p:nvSpPr>
          <p:cNvPr name="Freeform 8" id="8"/>
          <p:cNvSpPr/>
          <p:nvPr/>
        </p:nvSpPr>
        <p:spPr>
          <a:xfrm flipH="false" flipV="false" rot="0">
            <a:off x="4423295" y="6172200"/>
            <a:ext cx="9441410" cy="3767412"/>
          </a:xfrm>
          <a:custGeom>
            <a:avLst/>
            <a:gdLst/>
            <a:ahLst/>
            <a:cxnLst/>
            <a:rect r="r" b="b" t="t" l="l"/>
            <a:pathLst>
              <a:path h="3767412" w="9441410">
                <a:moveTo>
                  <a:pt x="0" y="0"/>
                </a:moveTo>
                <a:lnTo>
                  <a:pt x="9441410" y="0"/>
                </a:lnTo>
                <a:lnTo>
                  <a:pt x="9441410" y="3767412"/>
                </a:lnTo>
                <a:lnTo>
                  <a:pt x="0" y="3767412"/>
                </a:lnTo>
                <a:lnTo>
                  <a:pt x="0" y="0"/>
                </a:lnTo>
                <a:close/>
              </a:path>
            </a:pathLst>
          </a:custGeom>
          <a:blipFill>
            <a:blip r:embed="rId4"/>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30946" y="8519516"/>
            <a:ext cx="19149891" cy="6989710"/>
          </a:xfrm>
          <a:custGeom>
            <a:avLst/>
            <a:gdLst/>
            <a:ahLst/>
            <a:cxnLst/>
            <a:rect r="r" b="b" t="t" l="l"/>
            <a:pathLst>
              <a:path h="6989710" w="19149891">
                <a:moveTo>
                  <a:pt x="0" y="0"/>
                </a:moveTo>
                <a:lnTo>
                  <a:pt x="19149892" y="0"/>
                </a:lnTo>
                <a:lnTo>
                  <a:pt x="19149892"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true" flipV="false" rot="0">
            <a:off x="13312952" y="-960552"/>
            <a:ext cx="7315200" cy="2208508"/>
          </a:xfrm>
          <a:custGeom>
            <a:avLst/>
            <a:gdLst/>
            <a:ahLst/>
            <a:cxnLst/>
            <a:rect r="r" b="b" t="t" l="l"/>
            <a:pathLst>
              <a:path h="2208508" w="7315200">
                <a:moveTo>
                  <a:pt x="7315200" y="0"/>
                </a:moveTo>
                <a:lnTo>
                  <a:pt x="0" y="0"/>
                </a:lnTo>
                <a:lnTo>
                  <a:pt x="0" y="2208509"/>
                </a:lnTo>
                <a:lnTo>
                  <a:pt x="7315200" y="2208509"/>
                </a:lnTo>
                <a:lnTo>
                  <a:pt x="7315200" y="0"/>
                </a:lnTo>
                <a:close/>
              </a:path>
            </a:pathLst>
          </a:custGeom>
          <a:blipFill>
            <a:blip r:embed="rId3">
              <a:alphaModFix amt="31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5519703" y="7919625"/>
            <a:ext cx="7315200" cy="2208508"/>
          </a:xfrm>
          <a:custGeom>
            <a:avLst/>
            <a:gdLst/>
            <a:ahLst/>
            <a:cxnLst/>
            <a:rect r="r" b="b" t="t" l="l"/>
            <a:pathLst>
              <a:path h="2208508" w="7315200">
                <a:moveTo>
                  <a:pt x="7315200" y="0"/>
                </a:moveTo>
                <a:lnTo>
                  <a:pt x="0" y="0"/>
                </a:lnTo>
                <a:lnTo>
                  <a:pt x="0" y="2208508"/>
                </a:lnTo>
                <a:lnTo>
                  <a:pt x="7315200" y="2208508"/>
                </a:lnTo>
                <a:lnTo>
                  <a:pt x="7315200" y="0"/>
                </a:lnTo>
                <a:close/>
              </a:path>
            </a:pathLst>
          </a:custGeom>
          <a:blipFill>
            <a:blip r:embed="rId3">
              <a:alphaModFix amt="31999"/>
              <a:extLst>
                <a:ext uri="{96DAC541-7B7A-43D3-8B79-37D633B846F1}">
                  <asvg:svgBlip xmlns:asvg="http://schemas.microsoft.com/office/drawing/2016/SVG/main" r:embed="rId4"/>
                </a:ext>
              </a:extLst>
            </a:blip>
            <a:stretch>
              <a:fillRect l="0" t="0" r="0" b="0"/>
            </a:stretch>
          </a:blipFill>
        </p:spPr>
      </p:sp>
      <p:graphicFrame>
        <p:nvGraphicFramePr>
          <p:cNvPr name="Table 5" id="5"/>
          <p:cNvGraphicFramePr>
            <a:graphicFrameLocks noGrp="true"/>
          </p:cNvGraphicFramePr>
          <p:nvPr/>
        </p:nvGraphicFramePr>
        <p:xfrm>
          <a:off x="1028700" y="1028700"/>
          <a:ext cx="16230600" cy="8467725"/>
        </p:xfrm>
        <a:graphic>
          <a:graphicData uri="http://schemas.openxmlformats.org/drawingml/2006/table">
            <a:tbl>
              <a:tblPr/>
              <a:tblGrid>
                <a:gridCol w="8115300"/>
                <a:gridCol w="8115300"/>
              </a:tblGrid>
              <a:tr h="1023781">
                <a:tc>
                  <a:txBody>
                    <a:bodyPr anchor="t" rtlCol="false"/>
                    <a:lstStyle/>
                    <a:p>
                      <a:pPr algn="ctr">
                        <a:lnSpc>
                          <a:spcPts val="2083"/>
                        </a:lnSpc>
                        <a:defRPr/>
                      </a:pPr>
                      <a:r>
                        <a:rPr lang="en-US" sz="1488" b="true">
                          <a:solidFill>
                            <a:srgbClr val="000000"/>
                          </a:solidFill>
                          <a:latin typeface="HK Modular"/>
                          <a:ea typeface="HK Modular"/>
                          <a:cs typeface="HK Modular"/>
                          <a:sym typeface="HK Modular"/>
                        </a:rPr>
                        <a:t>¿Qué es MLOps?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083"/>
                        </a:lnSpc>
                        <a:defRPr/>
                      </a:pPr>
                      <a:r>
                        <a:rPr lang="en-US" sz="1488" b="true">
                          <a:solidFill>
                            <a:srgbClr val="000000"/>
                          </a:solidFill>
                          <a:latin typeface="HK Modular"/>
                          <a:ea typeface="HK Modular"/>
                          <a:cs typeface="HK Modular"/>
                          <a:sym typeface="HK Modular"/>
                        </a:rPr>
                        <a:t>¿Qué es DevOps?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2344172">
                <a:tc>
                  <a:txBody>
                    <a:bodyPr anchor="t" rtlCol="false"/>
                    <a:lstStyle/>
                    <a:p>
                      <a:pPr algn="ctr">
                        <a:lnSpc>
                          <a:spcPts val="3623"/>
                        </a:lnSpc>
                        <a:defRPr/>
                      </a:pPr>
                      <a:r>
                        <a:rPr lang="en-US" sz="2588">
                          <a:solidFill>
                            <a:srgbClr val="FFFFFF"/>
                          </a:solidFill>
                          <a:latin typeface="Open Sans"/>
                          <a:ea typeface="Open Sans"/>
                          <a:cs typeface="Open Sans"/>
                          <a:sym typeface="Open Sans"/>
                        </a:rPr>
                        <a:t>MLOps se centra en los desafíos únicos de los proyectos de machine learning, automatizando todo el ciclo de vida del ML.</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3623"/>
                        </a:lnSpc>
                        <a:defRPr/>
                      </a:pPr>
                      <a:r>
                        <a:rPr lang="en-US" sz="2588">
                          <a:solidFill>
                            <a:srgbClr val="FFFFFF"/>
                          </a:solidFill>
                          <a:latin typeface="Open Sans"/>
                          <a:ea typeface="Open Sans"/>
                          <a:cs typeface="Open Sans"/>
                          <a:sym typeface="Open Sans"/>
                        </a:rPr>
                        <a:t>DevOps busca cerrar la brecha entre los equipos de desarrollo y operaciones, promoviendo la colaboración y acelerando los ciclos de lanzamiento.</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5099771">
                <a:tc>
                  <a:txBody>
                    <a:bodyPr anchor="t" rtlCol="false"/>
                    <a:lstStyle/>
                    <a:p>
                      <a:pPr algn="l" marL="558837" indent="-279419" lvl="1">
                        <a:lnSpc>
                          <a:spcPts val="3623"/>
                        </a:lnSpc>
                        <a:buFont typeface="Arial"/>
                        <a:buChar char="•"/>
                        <a:defRPr/>
                      </a:pPr>
                      <a:r>
                        <a:rPr lang="en-US" b="true" sz="2588">
                          <a:solidFill>
                            <a:srgbClr val="FFFFFF"/>
                          </a:solidFill>
                          <a:latin typeface="Open Sans Bold"/>
                          <a:ea typeface="Open Sans Bold"/>
                          <a:cs typeface="Open Sans Bold"/>
                          <a:sym typeface="Open Sans Bold"/>
                        </a:rPr>
                        <a:t>Objetivo</a:t>
                      </a:r>
                      <a:r>
                        <a:rPr lang="en-US" sz="2588">
                          <a:solidFill>
                            <a:srgbClr val="FFFFFF"/>
                          </a:solidFill>
                          <a:latin typeface="Open Sans"/>
                          <a:ea typeface="Open Sans"/>
                          <a:cs typeface="Open Sans"/>
                          <a:sym typeface="Open Sans"/>
                        </a:rPr>
                        <a:t>: Automatizar el ciclo de vida del machine learning</a:t>
                      </a:r>
                      <a:endParaRPr lang="en-US" sz="1100"/>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Enfoque en datos:</a:t>
                      </a:r>
                      <a:r>
                        <a:rPr lang="en-US" sz="2588">
                          <a:solidFill>
                            <a:srgbClr val="FFFFFF"/>
                          </a:solidFill>
                          <a:latin typeface="Open Sans"/>
                          <a:ea typeface="Open Sans"/>
                          <a:cs typeface="Open Sans"/>
                          <a:sym typeface="Open Sans"/>
                        </a:rPr>
                        <a:t> Recopilación, entrenamiento y validación de modelos</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Monitoreo continuo:</a:t>
                      </a:r>
                      <a:r>
                        <a:rPr lang="en-US" sz="2588">
                          <a:solidFill>
                            <a:srgbClr val="FFFFFF"/>
                          </a:solidFill>
                          <a:latin typeface="Open Sans"/>
                          <a:ea typeface="Open Sans"/>
                          <a:cs typeface="Open Sans"/>
                          <a:sym typeface="Open Sans"/>
                        </a:rPr>
                        <a:t> Garantiza el reentrenamiento y la actualización de modelos</a:t>
                      </a:r>
                    </a:p>
                    <a:p>
                      <a:pPr algn="l"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Mayor precisión y valor empresarial:</a:t>
                      </a:r>
                      <a:r>
                        <a:rPr lang="en-US" sz="2588">
                          <a:solidFill>
                            <a:srgbClr val="FFFFFF"/>
                          </a:solidFill>
                          <a:latin typeface="Open Sans"/>
                          <a:ea typeface="Open Sans"/>
                          <a:cs typeface="Open Sans"/>
                          <a:sym typeface="Open Sans"/>
                        </a:rPr>
                        <a:t> Mejora el rendimiento del modelo con el tiempo</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just" marL="558837" indent="-279419" lvl="1">
                        <a:lnSpc>
                          <a:spcPts val="3623"/>
                        </a:lnSpc>
                        <a:buFont typeface="Arial"/>
                        <a:buChar char="•"/>
                        <a:defRPr/>
                      </a:pPr>
                      <a:r>
                        <a:rPr lang="en-US" b="true" sz="2588">
                          <a:solidFill>
                            <a:srgbClr val="FFFFFF"/>
                          </a:solidFill>
                          <a:latin typeface="Open Sans Bold"/>
                          <a:ea typeface="Open Sans Bold"/>
                          <a:cs typeface="Open Sans Bold"/>
                          <a:sym typeface="Open Sans Bold"/>
                        </a:rPr>
                        <a:t>Objetivo</a:t>
                      </a:r>
                      <a:r>
                        <a:rPr lang="en-US" sz="2588">
                          <a:solidFill>
                            <a:srgbClr val="FFFFFF"/>
                          </a:solidFill>
                          <a:latin typeface="Open Sans"/>
                          <a:ea typeface="Open Sans"/>
                          <a:cs typeface="Open Sans"/>
                          <a:sym typeface="Open Sans"/>
                        </a:rPr>
                        <a:t>: Garantizar que los cambios de código se prueben, integren e implementen eficientemente</a:t>
                      </a:r>
                      <a:endParaRPr lang="en-US" sz="1100"/>
                    </a:p>
                    <a:p>
                      <a:pPr algn="just"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Colaboración</a:t>
                      </a:r>
                      <a:r>
                        <a:rPr lang="en-US" sz="2588">
                          <a:solidFill>
                            <a:srgbClr val="FFFFFF"/>
                          </a:solidFill>
                          <a:latin typeface="Open Sans"/>
                          <a:ea typeface="Open Sans"/>
                          <a:cs typeface="Open Sans"/>
                          <a:sym typeface="Open Sans"/>
                        </a:rPr>
                        <a:t>: Equipos de desarrollo y operaciones trabajan juntos</a:t>
                      </a:r>
                    </a:p>
                    <a:p>
                      <a:pPr algn="just"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Ciclos de lanzamiento:</a:t>
                      </a:r>
                      <a:r>
                        <a:rPr lang="en-US" sz="2588">
                          <a:solidFill>
                            <a:srgbClr val="FFFFFF"/>
                          </a:solidFill>
                          <a:latin typeface="Open Sans"/>
                          <a:ea typeface="Open Sans"/>
                          <a:cs typeface="Open Sans"/>
                          <a:sym typeface="Open Sans"/>
                        </a:rPr>
                        <a:t> Más rápidos y de mayor calidad</a:t>
                      </a:r>
                    </a:p>
                    <a:p>
                      <a:pPr algn="just" marL="558837" indent="-279419" lvl="1">
                        <a:lnSpc>
                          <a:spcPts val="3623"/>
                        </a:lnSpc>
                        <a:buFont typeface="Arial"/>
                        <a:buChar char="•"/>
                      </a:pPr>
                      <a:r>
                        <a:rPr lang="en-US" b="true" sz="2588">
                          <a:solidFill>
                            <a:srgbClr val="FFFFFF"/>
                          </a:solidFill>
                          <a:latin typeface="Open Sans Bold"/>
                          <a:ea typeface="Open Sans Bold"/>
                          <a:cs typeface="Open Sans Bold"/>
                          <a:sym typeface="Open Sans Bold"/>
                        </a:rPr>
                        <a:t>Uso eficiente de recursos:</a:t>
                      </a:r>
                      <a:r>
                        <a:rPr lang="en-US" sz="2588">
                          <a:solidFill>
                            <a:srgbClr val="FFFFFF"/>
                          </a:solidFill>
                          <a:latin typeface="Open Sans"/>
                          <a:ea typeface="Open Sans"/>
                          <a:cs typeface="Open Sans"/>
                          <a:sym typeface="Open Sans"/>
                        </a:rPr>
                        <a:t> Optimización del uso de infraestructura</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2038877" y="3926752"/>
            <a:ext cx="1406485" cy="1406485"/>
          </a:xfrm>
          <a:custGeom>
            <a:avLst/>
            <a:gdLst/>
            <a:ahLst/>
            <a:cxnLst/>
            <a:rect r="r" b="b" t="t" l="l"/>
            <a:pathLst>
              <a:path h="1406485" w="1406485">
                <a:moveTo>
                  <a:pt x="0" y="0"/>
                </a:moveTo>
                <a:lnTo>
                  <a:pt x="1406485" y="0"/>
                </a:lnTo>
                <a:lnTo>
                  <a:pt x="1406485" y="1406485"/>
                </a:lnTo>
                <a:lnTo>
                  <a:pt x="0" y="1406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924164" y="2327976"/>
            <a:ext cx="1563369" cy="1571943"/>
          </a:xfrm>
          <a:custGeom>
            <a:avLst/>
            <a:gdLst/>
            <a:ahLst/>
            <a:cxnLst/>
            <a:rect r="r" b="b" t="t" l="l"/>
            <a:pathLst>
              <a:path h="1571943" w="1563369">
                <a:moveTo>
                  <a:pt x="0" y="0"/>
                </a:moveTo>
                <a:lnTo>
                  <a:pt x="1563369" y="0"/>
                </a:lnTo>
                <a:lnTo>
                  <a:pt x="1563369" y="1571943"/>
                </a:lnTo>
                <a:lnTo>
                  <a:pt x="0" y="15719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439734" y="2509074"/>
            <a:ext cx="1457906" cy="1434049"/>
          </a:xfrm>
          <a:custGeom>
            <a:avLst/>
            <a:gdLst/>
            <a:ahLst/>
            <a:cxnLst/>
            <a:rect r="r" b="b" t="t" l="l"/>
            <a:pathLst>
              <a:path h="1434049" w="1457906">
                <a:moveTo>
                  <a:pt x="0" y="0"/>
                </a:moveTo>
                <a:lnTo>
                  <a:pt x="1457906" y="0"/>
                </a:lnTo>
                <a:lnTo>
                  <a:pt x="1457906" y="1434050"/>
                </a:lnTo>
                <a:lnTo>
                  <a:pt x="0" y="14340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835457" y="5526542"/>
            <a:ext cx="3813324" cy="1113597"/>
            <a:chOff x="0" y="0"/>
            <a:chExt cx="2476954" cy="723340"/>
          </a:xfrm>
        </p:grpSpPr>
        <p:sp>
          <p:nvSpPr>
            <p:cNvPr name="Freeform 8" id="8"/>
            <p:cNvSpPr/>
            <p:nvPr/>
          </p:nvSpPr>
          <p:spPr>
            <a:xfrm flipH="false" flipV="false" rot="0">
              <a:off x="0" y="0"/>
              <a:ext cx="2476954" cy="723340"/>
            </a:xfrm>
            <a:custGeom>
              <a:avLst/>
              <a:gdLst/>
              <a:ahLst/>
              <a:cxnLst/>
              <a:rect r="r" b="b" t="t" l="l"/>
              <a:pathLst>
                <a:path h="723340" w="2476954">
                  <a:moveTo>
                    <a:pt x="2273754" y="0"/>
                  </a:moveTo>
                  <a:cubicBezTo>
                    <a:pt x="2385978" y="0"/>
                    <a:pt x="2476954" y="161925"/>
                    <a:pt x="2476954" y="361670"/>
                  </a:cubicBezTo>
                  <a:cubicBezTo>
                    <a:pt x="2476954" y="561415"/>
                    <a:pt x="2385978" y="723340"/>
                    <a:pt x="2273754" y="723340"/>
                  </a:cubicBezTo>
                  <a:lnTo>
                    <a:pt x="203200" y="723340"/>
                  </a:lnTo>
                  <a:cubicBezTo>
                    <a:pt x="90976" y="723340"/>
                    <a:pt x="0" y="561415"/>
                    <a:pt x="0" y="361670"/>
                  </a:cubicBezTo>
                  <a:cubicBezTo>
                    <a:pt x="0" y="161925"/>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9" id="9"/>
            <p:cNvSpPr txBox="true"/>
            <p:nvPr/>
          </p:nvSpPr>
          <p:spPr>
            <a:xfrm>
              <a:off x="0" y="-38100"/>
              <a:ext cx="2476954" cy="761440"/>
            </a:xfrm>
            <a:prstGeom prst="rect">
              <a:avLst/>
            </a:prstGeom>
          </p:spPr>
          <p:txBody>
            <a:bodyPr anchor="ctr" rtlCol="false" tIns="50800" lIns="50800" bIns="50800" rIns="50800"/>
            <a:lstStyle/>
            <a:p>
              <a:pPr algn="ctr">
                <a:lnSpc>
                  <a:spcPts val="2083"/>
                </a:lnSpc>
              </a:pPr>
            </a:p>
          </p:txBody>
        </p:sp>
      </p:grpSp>
      <p:sp>
        <p:nvSpPr>
          <p:cNvPr name="TextBox 10" id="10"/>
          <p:cNvSpPr txBox="true"/>
          <p:nvPr/>
        </p:nvSpPr>
        <p:spPr>
          <a:xfrm rot="0">
            <a:off x="993096" y="5694860"/>
            <a:ext cx="3498048" cy="824585"/>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AUTOMATIZACIÓN Y ESTANDARIZACIÓN DE PROCESOS DE ML</a:t>
            </a:r>
          </a:p>
        </p:txBody>
      </p:sp>
      <p:sp>
        <p:nvSpPr>
          <p:cNvPr name="TextBox 11" id="11"/>
          <p:cNvSpPr txBox="true"/>
          <p:nvPr/>
        </p:nvSpPr>
        <p:spPr>
          <a:xfrm rot="0">
            <a:off x="1332306" y="6961382"/>
            <a:ext cx="2819626" cy="921421"/>
          </a:xfrm>
          <a:prstGeom prst="rect">
            <a:avLst/>
          </a:prstGeom>
        </p:spPr>
        <p:txBody>
          <a:bodyPr anchor="t" rtlCol="false" tIns="0" lIns="0" bIns="0" rIns="0">
            <a:spAutoFit/>
          </a:bodyPr>
          <a:lstStyle/>
          <a:p>
            <a:pPr algn="ctr">
              <a:lnSpc>
                <a:spcPts val="2432"/>
              </a:lnSpc>
            </a:pPr>
            <a:r>
              <a:rPr lang="en-US" sz="1885" i="true">
                <a:solidFill>
                  <a:srgbClr val="FFFFFF"/>
                </a:solidFill>
                <a:latin typeface="Raleway Italics"/>
                <a:ea typeface="Raleway Italics"/>
                <a:cs typeface="Raleway Italics"/>
                <a:sym typeface="Raleway Italics"/>
              </a:rPr>
              <a:t> Simplifican los flujos de trabajo y los despliegues de </a:t>
            </a:r>
            <a:r>
              <a:rPr lang="en-US" sz="1885" i="true">
                <a:solidFill>
                  <a:srgbClr val="FFFFFF"/>
                </a:solidFill>
                <a:latin typeface="Raleway Italics"/>
                <a:ea typeface="Raleway Italics"/>
                <a:cs typeface="Raleway Italics"/>
                <a:sym typeface="Raleway Italics"/>
                <a:hlinkClick r:id="rId9" tooltip="https://aws.amazon.com/what-is/machine-learning/"/>
              </a:rPr>
              <a:t>machine learning (ML)</a:t>
            </a:r>
            <a:r>
              <a:rPr lang="en-US" sz="1885">
                <a:solidFill>
                  <a:srgbClr val="FFFFFF"/>
                </a:solidFill>
                <a:latin typeface="Raleway"/>
                <a:ea typeface="Raleway"/>
                <a:cs typeface="Raleway"/>
                <a:sym typeface="Raleway"/>
              </a:rPr>
              <a:t>.</a:t>
            </a:r>
          </a:p>
        </p:txBody>
      </p:sp>
      <p:grpSp>
        <p:nvGrpSpPr>
          <p:cNvPr name="Group 12" id="12"/>
          <p:cNvGrpSpPr/>
          <p:nvPr/>
        </p:nvGrpSpPr>
        <p:grpSpPr>
          <a:xfrm rot="0">
            <a:off x="5344791" y="3975985"/>
            <a:ext cx="2975843" cy="1167515"/>
            <a:chOff x="0" y="0"/>
            <a:chExt cx="1932966" cy="758362"/>
          </a:xfrm>
        </p:grpSpPr>
        <p:sp>
          <p:nvSpPr>
            <p:cNvPr name="Freeform 13" id="13"/>
            <p:cNvSpPr/>
            <p:nvPr/>
          </p:nvSpPr>
          <p:spPr>
            <a:xfrm flipH="false" flipV="false" rot="0">
              <a:off x="0" y="0"/>
              <a:ext cx="1932966" cy="758362"/>
            </a:xfrm>
            <a:custGeom>
              <a:avLst/>
              <a:gdLst/>
              <a:ahLst/>
              <a:cxnLst/>
              <a:rect r="r" b="b" t="t" l="l"/>
              <a:pathLst>
                <a:path h="758362" w="1932966">
                  <a:moveTo>
                    <a:pt x="1729766" y="0"/>
                  </a:moveTo>
                  <a:cubicBezTo>
                    <a:pt x="1841990" y="0"/>
                    <a:pt x="1932966" y="169765"/>
                    <a:pt x="1932966" y="379181"/>
                  </a:cubicBezTo>
                  <a:cubicBezTo>
                    <a:pt x="1932966" y="588597"/>
                    <a:pt x="1841990" y="758362"/>
                    <a:pt x="1729766" y="758362"/>
                  </a:cubicBezTo>
                  <a:lnTo>
                    <a:pt x="203200" y="758362"/>
                  </a:lnTo>
                  <a:cubicBezTo>
                    <a:pt x="90976" y="758362"/>
                    <a:pt x="0" y="588597"/>
                    <a:pt x="0" y="379181"/>
                  </a:cubicBezTo>
                  <a:cubicBezTo>
                    <a:pt x="0" y="169765"/>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4" id="14"/>
            <p:cNvSpPr txBox="true"/>
            <p:nvPr/>
          </p:nvSpPr>
          <p:spPr>
            <a:xfrm>
              <a:off x="0" y="-38100"/>
              <a:ext cx="1932966" cy="796462"/>
            </a:xfrm>
            <a:prstGeom prst="rect">
              <a:avLst/>
            </a:prstGeom>
          </p:spPr>
          <p:txBody>
            <a:bodyPr anchor="ctr" rtlCol="false" tIns="50800" lIns="50800" bIns="50800" rIns="50800"/>
            <a:lstStyle/>
            <a:p>
              <a:pPr algn="ctr">
                <a:lnSpc>
                  <a:spcPts val="2083"/>
                </a:lnSpc>
              </a:pPr>
            </a:p>
          </p:txBody>
        </p:sp>
      </p:grpSp>
      <p:sp>
        <p:nvSpPr>
          <p:cNvPr name="TextBox 15" id="15"/>
          <p:cNvSpPr txBox="true"/>
          <p:nvPr/>
        </p:nvSpPr>
        <p:spPr>
          <a:xfrm rot="0">
            <a:off x="5214429" y="4147246"/>
            <a:ext cx="3236565" cy="824585"/>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DESARROLLO E IMPLEMENTACIÓN (DEV + OPS)</a:t>
            </a:r>
          </a:p>
        </p:txBody>
      </p:sp>
      <p:sp>
        <p:nvSpPr>
          <p:cNvPr name="TextBox 16" id="16"/>
          <p:cNvSpPr txBox="true"/>
          <p:nvPr/>
        </p:nvSpPr>
        <p:spPr>
          <a:xfrm rot="0">
            <a:off x="5526269" y="5557873"/>
            <a:ext cx="2819626" cy="2140224"/>
          </a:xfrm>
          <a:prstGeom prst="rect">
            <a:avLst/>
          </a:prstGeom>
        </p:spPr>
        <p:txBody>
          <a:bodyPr anchor="t" rtlCol="false" tIns="0" lIns="0" bIns="0" rIns="0">
            <a:spAutoFit/>
          </a:bodyPr>
          <a:lstStyle/>
          <a:p>
            <a:pPr algn="ctr">
              <a:lnSpc>
                <a:spcPts val="2432"/>
              </a:lnSpc>
            </a:pPr>
            <a:r>
              <a:rPr lang="en-US" sz="1885" i="true">
                <a:solidFill>
                  <a:srgbClr val="FFFFFF"/>
                </a:solidFill>
                <a:latin typeface="Raleway Italics"/>
                <a:ea typeface="Raleway Italics"/>
                <a:cs typeface="Raleway Italics"/>
                <a:sym typeface="Raleway Italics"/>
              </a:rPr>
              <a:t>MLOps es una cultura y una práctica de ML que une el desarrollo de aplicaciones de ML (Dev) a la implementación y las operaciones (Ops) de sistemas de ML.</a:t>
            </a:r>
          </a:p>
        </p:txBody>
      </p:sp>
      <p:grpSp>
        <p:nvGrpSpPr>
          <p:cNvPr name="Group 17" id="17"/>
          <p:cNvGrpSpPr/>
          <p:nvPr/>
        </p:nvGrpSpPr>
        <p:grpSpPr>
          <a:xfrm rot="0">
            <a:off x="9424020" y="4099621"/>
            <a:ext cx="3599594" cy="748314"/>
            <a:chOff x="0" y="0"/>
            <a:chExt cx="2338125" cy="486069"/>
          </a:xfrm>
        </p:grpSpPr>
        <p:sp>
          <p:nvSpPr>
            <p:cNvPr name="Freeform 18" id="18"/>
            <p:cNvSpPr/>
            <p:nvPr/>
          </p:nvSpPr>
          <p:spPr>
            <a:xfrm flipH="false" flipV="false" rot="0">
              <a:off x="0" y="0"/>
              <a:ext cx="2338125" cy="486069"/>
            </a:xfrm>
            <a:custGeom>
              <a:avLst/>
              <a:gdLst/>
              <a:ahLst/>
              <a:cxnLst/>
              <a:rect r="r" b="b" t="t" l="l"/>
              <a:pathLst>
                <a:path h="486069" w="2338125">
                  <a:moveTo>
                    <a:pt x="2134925" y="0"/>
                  </a:moveTo>
                  <a:cubicBezTo>
                    <a:pt x="2247149" y="0"/>
                    <a:pt x="2338125" y="108810"/>
                    <a:pt x="2338125" y="243035"/>
                  </a:cubicBezTo>
                  <a:cubicBezTo>
                    <a:pt x="2338125" y="377259"/>
                    <a:pt x="2247149" y="486069"/>
                    <a:pt x="2134925" y="486069"/>
                  </a:cubicBezTo>
                  <a:lnTo>
                    <a:pt x="203200" y="486069"/>
                  </a:lnTo>
                  <a:cubicBezTo>
                    <a:pt x="90976" y="486069"/>
                    <a:pt x="0" y="377259"/>
                    <a:pt x="0" y="243035"/>
                  </a:cubicBezTo>
                  <a:cubicBezTo>
                    <a:pt x="0" y="108810"/>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9" id="19"/>
            <p:cNvSpPr txBox="true"/>
            <p:nvPr/>
          </p:nvSpPr>
          <p:spPr>
            <a:xfrm>
              <a:off x="0" y="-38100"/>
              <a:ext cx="2338125" cy="524169"/>
            </a:xfrm>
            <a:prstGeom prst="rect">
              <a:avLst/>
            </a:prstGeom>
          </p:spPr>
          <p:txBody>
            <a:bodyPr anchor="ctr" rtlCol="false" tIns="50800" lIns="50800" bIns="50800" rIns="50800"/>
            <a:lstStyle/>
            <a:p>
              <a:pPr algn="ctr">
                <a:lnSpc>
                  <a:spcPts val="2083"/>
                </a:lnSpc>
              </a:pPr>
            </a:p>
          </p:txBody>
        </p:sp>
      </p:grpSp>
      <p:sp>
        <p:nvSpPr>
          <p:cNvPr name="TextBox 20" id="20"/>
          <p:cNvSpPr txBox="true"/>
          <p:nvPr/>
        </p:nvSpPr>
        <p:spPr>
          <a:xfrm rot="0">
            <a:off x="9508245" y="4218641"/>
            <a:ext cx="3431144" cy="557899"/>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IMPACTO EN LA ORGANIZACIÓN</a:t>
            </a:r>
          </a:p>
        </p:txBody>
      </p:sp>
      <p:sp>
        <p:nvSpPr>
          <p:cNvPr name="TextBox 21" id="21"/>
          <p:cNvSpPr txBox="true"/>
          <p:nvPr/>
        </p:nvSpPr>
        <p:spPr>
          <a:xfrm rot="0">
            <a:off x="9414133" y="5111450"/>
            <a:ext cx="3666168" cy="2140224"/>
          </a:xfrm>
          <a:prstGeom prst="rect">
            <a:avLst/>
          </a:prstGeom>
        </p:spPr>
        <p:txBody>
          <a:bodyPr anchor="t" rtlCol="false" tIns="0" lIns="0" bIns="0" rIns="0">
            <a:spAutoFit/>
          </a:bodyPr>
          <a:lstStyle/>
          <a:p>
            <a:pPr algn="ctr">
              <a:lnSpc>
                <a:spcPts val="2432"/>
              </a:lnSpc>
            </a:pPr>
            <a:r>
              <a:rPr lang="en-US" sz="1885" i="true">
                <a:solidFill>
                  <a:srgbClr val="FFFFFF"/>
                </a:solidFill>
                <a:latin typeface="Raleway Italics"/>
                <a:ea typeface="Raleway Italics"/>
                <a:cs typeface="Raleway Italics"/>
                <a:sym typeface="Raleway Italics"/>
              </a:rPr>
              <a:t>El machine learning y la </a:t>
            </a:r>
            <a:r>
              <a:rPr lang="en-US" sz="1885" i="true">
                <a:solidFill>
                  <a:srgbClr val="FFFFFF"/>
                </a:solidFill>
                <a:latin typeface="Raleway Italics"/>
                <a:ea typeface="Raleway Italics"/>
                <a:cs typeface="Raleway Italics"/>
                <a:sym typeface="Raleway Italics"/>
                <a:hlinkClick r:id="rId10" tooltip="https://aws.amazon.com/what-is/artificial-intelligence/"/>
              </a:rPr>
              <a:t>inteligencia artificial</a:t>
            </a:r>
            <a:r>
              <a:rPr lang="en-US" sz="1885" i="true">
                <a:solidFill>
                  <a:srgbClr val="FFFFFF"/>
                </a:solidFill>
                <a:latin typeface="Raleway Italics"/>
                <a:ea typeface="Raleway Italics"/>
                <a:cs typeface="Raleway Italics"/>
                <a:sym typeface="Raleway Italics"/>
              </a:rPr>
              <a:t> son capacidades fundamentales que puede desplegar para resolver problemas complejos del mundo real y ofrecerle valor a sus clientes.</a:t>
            </a:r>
          </a:p>
        </p:txBody>
      </p:sp>
      <p:sp>
        <p:nvSpPr>
          <p:cNvPr name="Freeform 22" id="22"/>
          <p:cNvSpPr/>
          <p:nvPr/>
        </p:nvSpPr>
        <p:spPr>
          <a:xfrm flipH="false" flipV="false" rot="0">
            <a:off x="14422698" y="3987470"/>
            <a:ext cx="1406485" cy="1406485"/>
          </a:xfrm>
          <a:custGeom>
            <a:avLst/>
            <a:gdLst/>
            <a:ahLst/>
            <a:cxnLst/>
            <a:rect r="r" b="b" t="t" l="l"/>
            <a:pathLst>
              <a:path h="1406485" w="1406485">
                <a:moveTo>
                  <a:pt x="0" y="0"/>
                </a:moveTo>
                <a:lnTo>
                  <a:pt x="1406485" y="0"/>
                </a:lnTo>
                <a:lnTo>
                  <a:pt x="1406485" y="1406485"/>
                </a:lnTo>
                <a:lnTo>
                  <a:pt x="0" y="1406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13481880" y="5486101"/>
            <a:ext cx="3288121" cy="873312"/>
            <a:chOff x="0" y="0"/>
            <a:chExt cx="2135807" cy="567262"/>
          </a:xfrm>
        </p:grpSpPr>
        <p:sp>
          <p:nvSpPr>
            <p:cNvPr name="Freeform 24" id="24"/>
            <p:cNvSpPr/>
            <p:nvPr/>
          </p:nvSpPr>
          <p:spPr>
            <a:xfrm flipH="false" flipV="false" rot="0">
              <a:off x="0" y="0"/>
              <a:ext cx="2135807" cy="567262"/>
            </a:xfrm>
            <a:custGeom>
              <a:avLst/>
              <a:gdLst/>
              <a:ahLst/>
              <a:cxnLst/>
              <a:rect r="r" b="b" t="t" l="l"/>
              <a:pathLst>
                <a:path h="567262" w="2135807">
                  <a:moveTo>
                    <a:pt x="1932607" y="0"/>
                  </a:moveTo>
                  <a:cubicBezTo>
                    <a:pt x="2044832" y="0"/>
                    <a:pt x="2135807" y="126986"/>
                    <a:pt x="2135807" y="283631"/>
                  </a:cubicBezTo>
                  <a:cubicBezTo>
                    <a:pt x="2135807" y="440276"/>
                    <a:pt x="2044832" y="567262"/>
                    <a:pt x="1932607" y="567262"/>
                  </a:cubicBezTo>
                  <a:lnTo>
                    <a:pt x="203200" y="567262"/>
                  </a:lnTo>
                  <a:cubicBezTo>
                    <a:pt x="90976" y="567262"/>
                    <a:pt x="0" y="440276"/>
                    <a:pt x="0" y="283631"/>
                  </a:cubicBezTo>
                  <a:cubicBezTo>
                    <a:pt x="0" y="12698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25" id="25"/>
            <p:cNvSpPr txBox="true"/>
            <p:nvPr/>
          </p:nvSpPr>
          <p:spPr>
            <a:xfrm>
              <a:off x="0" y="-38100"/>
              <a:ext cx="2135807" cy="605362"/>
            </a:xfrm>
            <a:prstGeom prst="rect">
              <a:avLst/>
            </a:prstGeom>
          </p:spPr>
          <p:txBody>
            <a:bodyPr anchor="ctr" rtlCol="false" tIns="50800" lIns="50800" bIns="50800" rIns="50800"/>
            <a:lstStyle/>
            <a:p>
              <a:pPr algn="ctr">
                <a:lnSpc>
                  <a:spcPts val="2083"/>
                </a:lnSpc>
              </a:pPr>
            </a:p>
          </p:txBody>
        </p:sp>
      </p:grpSp>
      <p:sp>
        <p:nvSpPr>
          <p:cNvPr name="TextBox 26" id="26"/>
          <p:cNvSpPr txBox="true"/>
          <p:nvPr/>
        </p:nvSpPr>
        <p:spPr>
          <a:xfrm rot="0">
            <a:off x="13642949" y="5667620"/>
            <a:ext cx="2965984" cy="557899"/>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INFRAESTRUCTURA AUTOMATIZADA</a:t>
            </a:r>
          </a:p>
        </p:txBody>
      </p:sp>
      <p:sp>
        <p:nvSpPr>
          <p:cNvPr name="TextBox 27" id="27"/>
          <p:cNvSpPr txBox="true"/>
          <p:nvPr/>
        </p:nvSpPr>
        <p:spPr>
          <a:xfrm rot="0">
            <a:off x="13845551" y="6760454"/>
            <a:ext cx="2819626" cy="921251"/>
          </a:xfrm>
          <a:prstGeom prst="rect">
            <a:avLst/>
          </a:prstGeom>
        </p:spPr>
        <p:txBody>
          <a:bodyPr anchor="t" rtlCol="false" tIns="0" lIns="0" bIns="0" rIns="0">
            <a:spAutoFit/>
          </a:bodyPr>
          <a:lstStyle/>
          <a:p>
            <a:pPr algn="ctr">
              <a:lnSpc>
                <a:spcPts val="2432"/>
              </a:lnSpc>
            </a:pPr>
            <a:r>
              <a:rPr lang="en-US" sz="1885" i="true">
                <a:solidFill>
                  <a:srgbClr val="FFFFFF"/>
                </a:solidFill>
                <a:latin typeface="Raleway Italics"/>
                <a:ea typeface="Raleway Italics"/>
                <a:cs typeface="Raleway Italics"/>
                <a:sym typeface="Raleway Italics"/>
              </a:rPr>
              <a:t>Automatiza y estandariza los procesos a lo largo del ciclo de vida del ML.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61B70">
                <a:alpha val="100000"/>
              </a:srgbClr>
            </a:gs>
            <a:gs pos="100000">
              <a:srgbClr val="00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0">
            <a:off x="13515370" y="-807314"/>
            <a:ext cx="3302732" cy="4579177"/>
          </a:xfrm>
          <a:custGeom>
            <a:avLst/>
            <a:gdLst/>
            <a:ahLst/>
            <a:cxnLst/>
            <a:rect r="r" b="b" t="t" l="l"/>
            <a:pathLst>
              <a:path h="4579177" w="3302732">
                <a:moveTo>
                  <a:pt x="3302732" y="4579177"/>
                </a:moveTo>
                <a:lnTo>
                  <a:pt x="0" y="4579177"/>
                </a:lnTo>
                <a:lnTo>
                  <a:pt x="0" y="0"/>
                </a:lnTo>
                <a:lnTo>
                  <a:pt x="3302732" y="0"/>
                </a:lnTo>
                <a:lnTo>
                  <a:pt x="3302732" y="4579177"/>
                </a:lnTo>
                <a:close/>
              </a:path>
            </a:pathLst>
          </a:custGeom>
          <a:blipFill>
            <a:blip r:embed="rId2"/>
            <a:stretch>
              <a:fillRect l="0" t="0" r="0" b="0"/>
            </a:stretch>
          </a:blipFill>
        </p:spPr>
      </p:sp>
      <p:sp>
        <p:nvSpPr>
          <p:cNvPr name="Freeform 3" id="3"/>
          <p:cNvSpPr/>
          <p:nvPr/>
        </p:nvSpPr>
        <p:spPr>
          <a:xfrm flipH="false" flipV="false" rot="0">
            <a:off x="14567931" y="1663513"/>
            <a:ext cx="2691369" cy="2691369"/>
          </a:xfrm>
          <a:custGeom>
            <a:avLst/>
            <a:gdLst/>
            <a:ahLst/>
            <a:cxnLst/>
            <a:rect r="r" b="b" t="t" l="l"/>
            <a:pathLst>
              <a:path h="2691369" w="2691369">
                <a:moveTo>
                  <a:pt x="0" y="0"/>
                </a:moveTo>
                <a:lnTo>
                  <a:pt x="2691369" y="0"/>
                </a:lnTo>
                <a:lnTo>
                  <a:pt x="2691369" y="2691369"/>
                </a:lnTo>
                <a:lnTo>
                  <a:pt x="0" y="2691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583586" y="822503"/>
            <a:ext cx="9699860" cy="1495425"/>
          </a:xfrm>
          <a:prstGeom prst="rect">
            <a:avLst/>
          </a:prstGeom>
        </p:spPr>
        <p:txBody>
          <a:bodyPr anchor="t" rtlCol="false" tIns="0" lIns="0" bIns="0" rIns="0">
            <a:spAutoFit/>
          </a:bodyPr>
          <a:lstStyle/>
          <a:p>
            <a:pPr algn="ctr">
              <a:lnSpc>
                <a:spcPts val="5700"/>
              </a:lnSpc>
            </a:pPr>
            <a:r>
              <a:rPr lang="en-US" sz="6000" b="true">
                <a:solidFill>
                  <a:srgbClr val="36E9FD"/>
                </a:solidFill>
                <a:latin typeface="Montserrat Semi-Bold"/>
                <a:ea typeface="Montserrat Semi-Bold"/>
                <a:cs typeface="Montserrat Semi-Bold"/>
                <a:sym typeface="Montserrat Semi-Bold"/>
              </a:rPr>
              <a:t>Diferencias clave entre MLOps y DevOps</a:t>
            </a:r>
          </a:p>
        </p:txBody>
      </p:sp>
      <p:sp>
        <p:nvSpPr>
          <p:cNvPr name="TextBox 5" id="5"/>
          <p:cNvSpPr txBox="true"/>
          <p:nvPr/>
        </p:nvSpPr>
        <p:spPr>
          <a:xfrm rot="0">
            <a:off x="1028700" y="2683383"/>
            <a:ext cx="12254747" cy="7190613"/>
          </a:xfrm>
          <a:prstGeom prst="rect">
            <a:avLst/>
          </a:prstGeom>
        </p:spPr>
        <p:txBody>
          <a:bodyPr anchor="t" rtlCol="false" tIns="0" lIns="0" bIns="0" rIns="0">
            <a:spAutoFit/>
          </a:bodyPr>
          <a:lstStyle/>
          <a:p>
            <a:pPr algn="l">
              <a:lnSpc>
                <a:spcPts val="4385"/>
              </a:lnSpc>
            </a:pPr>
            <a:r>
              <a:rPr lang="en-US" sz="3399" i="true">
                <a:solidFill>
                  <a:srgbClr val="FFFFFF"/>
                </a:solidFill>
                <a:latin typeface="Raleway Italics"/>
                <a:ea typeface="Raleway Italics"/>
                <a:cs typeface="Raleway Italics"/>
                <a:sym typeface="Raleway Italics"/>
              </a:rPr>
              <a:t>Aunque ambos comparten principios de automatización y colaboración, MLOps aborda los desafíos específicos del machine learning, mientras que DevOps está orientado al software tradicional.</a:t>
            </a:r>
          </a:p>
          <a:p>
            <a:pPr algn="l">
              <a:lnSpc>
                <a:spcPts val="4385"/>
              </a:lnSpc>
            </a:pPr>
          </a:p>
          <a:p>
            <a:pPr algn="l" marL="734053" indent="-367026" lvl="1">
              <a:lnSpc>
                <a:spcPts val="4385"/>
              </a:lnSpc>
              <a:buFont typeface="Arial"/>
              <a:buChar char="•"/>
            </a:pPr>
            <a:r>
              <a:rPr lang="en-US" b="true" sz="3399" i="true">
                <a:solidFill>
                  <a:srgbClr val="FFFFFF"/>
                </a:solidFill>
                <a:latin typeface="Raleway Bold Italics"/>
                <a:ea typeface="Raleway Bold Italics"/>
                <a:cs typeface="Raleway Bold Italics"/>
                <a:sym typeface="Raleway Bold Italics"/>
              </a:rPr>
              <a:t>DevOps</a:t>
            </a:r>
            <a:r>
              <a:rPr lang="en-US" sz="3399" i="true">
                <a:solidFill>
                  <a:srgbClr val="FFFFFF"/>
                </a:solidFill>
                <a:latin typeface="Raleway Italics"/>
                <a:ea typeface="Raleway Italics"/>
                <a:cs typeface="Raleway Italics"/>
                <a:sym typeface="Raleway Italics"/>
              </a:rPr>
              <a:t>: Enfocado en la integración y despliegue continuo de aplicaciones</a:t>
            </a:r>
          </a:p>
          <a:p>
            <a:pPr algn="l" marL="734053" indent="-367026" lvl="1">
              <a:lnSpc>
                <a:spcPts val="4385"/>
              </a:lnSpc>
              <a:buFont typeface="Arial"/>
              <a:buChar char="•"/>
            </a:pPr>
            <a:r>
              <a:rPr lang="en-US" b="true" sz="3399" i="true">
                <a:solidFill>
                  <a:srgbClr val="FFFFFF"/>
                </a:solidFill>
                <a:latin typeface="Raleway Bold Italics"/>
                <a:ea typeface="Raleway Bold Italics"/>
                <a:cs typeface="Raleway Bold Italics"/>
                <a:sym typeface="Raleway Bold Italics"/>
              </a:rPr>
              <a:t>MLOps</a:t>
            </a:r>
            <a:r>
              <a:rPr lang="en-US" sz="3399" i="true">
                <a:solidFill>
                  <a:srgbClr val="FFFFFF"/>
                </a:solidFill>
                <a:latin typeface="Raleway Italics"/>
                <a:ea typeface="Raleway Italics"/>
                <a:cs typeface="Raleway Italics"/>
                <a:sym typeface="Raleway Italics"/>
              </a:rPr>
              <a:t>: Además de la integración, añade reentrenamiento y monitoreo de modelos</a:t>
            </a:r>
          </a:p>
          <a:p>
            <a:pPr algn="l" marL="734053" indent="-367026" lvl="1">
              <a:lnSpc>
                <a:spcPts val="4385"/>
              </a:lnSpc>
              <a:buFont typeface="Arial"/>
              <a:buChar char="•"/>
            </a:pPr>
            <a:r>
              <a:rPr lang="en-US" b="true" sz="3399" i="true">
                <a:solidFill>
                  <a:srgbClr val="FFFFFF"/>
                </a:solidFill>
                <a:latin typeface="Raleway Bold Italics"/>
                <a:ea typeface="Raleway Bold Italics"/>
                <a:cs typeface="Raleway Bold Italics"/>
                <a:sym typeface="Raleway Bold Italics"/>
              </a:rPr>
              <a:t>Datos</a:t>
            </a:r>
            <a:r>
              <a:rPr lang="en-US" sz="3399" i="true">
                <a:solidFill>
                  <a:srgbClr val="FFFFFF"/>
                </a:solidFill>
                <a:latin typeface="Raleway Italics"/>
                <a:ea typeface="Raleway Italics"/>
                <a:cs typeface="Raleway Italics"/>
                <a:sym typeface="Raleway Italics"/>
              </a:rPr>
              <a:t>: En MLOps, los datos son cruciales; en DevOps, el foco está en el código</a:t>
            </a:r>
          </a:p>
          <a:p>
            <a:pPr algn="l" marL="734053" indent="-367026" lvl="1">
              <a:lnSpc>
                <a:spcPts val="4385"/>
              </a:lnSpc>
              <a:buFont typeface="Arial"/>
              <a:buChar char="•"/>
            </a:pPr>
            <a:r>
              <a:rPr lang="en-US" b="true" sz="3399" i="true">
                <a:solidFill>
                  <a:srgbClr val="FFFFFF"/>
                </a:solidFill>
                <a:latin typeface="Raleway Bold Italics"/>
                <a:ea typeface="Raleway Bold Italics"/>
                <a:cs typeface="Raleway Bold Italics"/>
                <a:sym typeface="Raleway Bold Italics"/>
              </a:rPr>
              <a:t>Ciclo de vida:</a:t>
            </a:r>
            <a:r>
              <a:rPr lang="en-US" sz="3399" i="true">
                <a:solidFill>
                  <a:srgbClr val="FFFFFF"/>
                </a:solidFill>
                <a:latin typeface="Raleway Italics"/>
                <a:ea typeface="Raleway Italics"/>
                <a:cs typeface="Raleway Italics"/>
                <a:sym typeface="Raleway Italics"/>
              </a:rPr>
              <a:t> MLOps tiene ciclos más largos y complejos debido a la dependencia de los datos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3647679">
            <a:off x="5750070" y="2254213"/>
            <a:ext cx="27455017" cy="10021081"/>
          </a:xfrm>
          <a:custGeom>
            <a:avLst/>
            <a:gdLst/>
            <a:ahLst/>
            <a:cxnLst/>
            <a:rect r="r" b="b" t="t" l="l"/>
            <a:pathLst>
              <a:path h="10021081" w="27455017">
                <a:moveTo>
                  <a:pt x="0" y="0"/>
                </a:moveTo>
                <a:lnTo>
                  <a:pt x="27455017" y="0"/>
                </a:lnTo>
                <a:lnTo>
                  <a:pt x="27455017" y="10021081"/>
                </a:lnTo>
                <a:lnTo>
                  <a:pt x="0" y="10021081"/>
                </a:lnTo>
                <a:lnTo>
                  <a:pt x="0" y="0"/>
                </a:lnTo>
                <a:close/>
              </a:path>
            </a:pathLst>
          </a:custGeom>
          <a:blipFill>
            <a:blip r:embed="rId2">
              <a:alphaModFix amt="80000"/>
            </a:blip>
            <a:stretch>
              <a:fillRect l="0" t="0" r="0" b="0"/>
            </a:stretch>
          </a:blipFill>
        </p:spPr>
      </p:sp>
      <p:sp>
        <p:nvSpPr>
          <p:cNvPr name="Freeform 3" id="3"/>
          <p:cNvSpPr/>
          <p:nvPr/>
        </p:nvSpPr>
        <p:spPr>
          <a:xfrm flipH="false" flipV="true" rot="-1161320">
            <a:off x="-5537192" y="-4329620"/>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4" id="4"/>
          <p:cNvSpPr/>
          <p:nvPr/>
        </p:nvSpPr>
        <p:spPr>
          <a:xfrm flipH="false" flipV="false" rot="0">
            <a:off x="7434481" y="3487351"/>
            <a:ext cx="658167" cy="595940"/>
          </a:xfrm>
          <a:custGeom>
            <a:avLst/>
            <a:gdLst/>
            <a:ahLst/>
            <a:cxnLst/>
            <a:rect r="r" b="b" t="t" l="l"/>
            <a:pathLst>
              <a:path h="595940" w="658167">
                <a:moveTo>
                  <a:pt x="0" y="0"/>
                </a:moveTo>
                <a:lnTo>
                  <a:pt x="658167" y="0"/>
                </a:lnTo>
                <a:lnTo>
                  <a:pt x="658167" y="595940"/>
                </a:lnTo>
                <a:lnTo>
                  <a:pt x="0" y="595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717040" y="3661238"/>
            <a:ext cx="2493294" cy="305317"/>
          </a:xfrm>
          <a:prstGeom prst="rect">
            <a:avLst/>
          </a:prstGeom>
        </p:spPr>
        <p:txBody>
          <a:bodyPr anchor="t" rtlCol="false" tIns="0" lIns="0" bIns="0" rIns="0">
            <a:spAutoFit/>
          </a:bodyPr>
          <a:lstStyle/>
          <a:p>
            <a:pPr algn="l">
              <a:lnSpc>
                <a:spcPts val="2267"/>
              </a:lnSpc>
            </a:pPr>
            <a:r>
              <a:rPr lang="en-US" sz="2386" b="true">
                <a:solidFill>
                  <a:srgbClr val="FFFFFF"/>
                </a:solidFill>
                <a:latin typeface="DM Sans Bold"/>
                <a:ea typeface="DM Sans Bold"/>
                <a:cs typeface="DM Sans Bold"/>
                <a:sym typeface="DM Sans Bold"/>
              </a:rPr>
              <a:t>Equipo 2</a:t>
            </a:r>
          </a:p>
        </p:txBody>
      </p:sp>
      <p:sp>
        <p:nvSpPr>
          <p:cNvPr name="TextBox 6" id="6"/>
          <p:cNvSpPr txBox="true"/>
          <p:nvPr/>
        </p:nvSpPr>
        <p:spPr>
          <a:xfrm rot="0">
            <a:off x="4555863" y="4411280"/>
            <a:ext cx="9176274" cy="1100831"/>
          </a:xfrm>
          <a:prstGeom prst="rect">
            <a:avLst/>
          </a:prstGeom>
        </p:spPr>
        <p:txBody>
          <a:bodyPr anchor="t" rtlCol="false" tIns="0" lIns="0" bIns="0" rIns="0">
            <a:spAutoFit/>
          </a:bodyPr>
          <a:lstStyle/>
          <a:p>
            <a:pPr algn="ctr">
              <a:lnSpc>
                <a:spcPts val="8143"/>
              </a:lnSpc>
            </a:pPr>
            <a:r>
              <a:rPr lang="en-US" sz="8572" b="true">
                <a:solidFill>
                  <a:srgbClr val="36E9FD"/>
                </a:solidFill>
                <a:latin typeface="Montserrat Heavy"/>
                <a:ea typeface="Montserrat Heavy"/>
                <a:cs typeface="Montserrat Heavy"/>
                <a:sym typeface="Montserrat Heavy"/>
              </a:rPr>
              <a:t>Gracias!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7434481" y="1365543"/>
            <a:ext cx="658167" cy="595940"/>
          </a:xfrm>
          <a:custGeom>
            <a:avLst/>
            <a:gdLst/>
            <a:ahLst/>
            <a:cxnLst/>
            <a:rect r="r" b="b" t="t" l="l"/>
            <a:pathLst>
              <a:path h="595940" w="658167">
                <a:moveTo>
                  <a:pt x="0" y="0"/>
                </a:moveTo>
                <a:lnTo>
                  <a:pt x="658167" y="0"/>
                </a:lnTo>
                <a:lnTo>
                  <a:pt x="658167" y="595940"/>
                </a:lnTo>
                <a:lnTo>
                  <a:pt x="0" y="595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619790" y="2947607"/>
            <a:ext cx="1563369" cy="1571943"/>
          </a:xfrm>
          <a:custGeom>
            <a:avLst/>
            <a:gdLst/>
            <a:ahLst/>
            <a:cxnLst/>
            <a:rect r="r" b="b" t="t" l="l"/>
            <a:pathLst>
              <a:path h="1571943" w="1563369">
                <a:moveTo>
                  <a:pt x="0" y="0"/>
                </a:moveTo>
                <a:lnTo>
                  <a:pt x="1563369" y="0"/>
                </a:lnTo>
                <a:lnTo>
                  <a:pt x="1563369" y="1571943"/>
                </a:lnTo>
                <a:lnTo>
                  <a:pt x="0" y="15719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405779" y="1539425"/>
            <a:ext cx="2493294" cy="305327"/>
          </a:xfrm>
          <a:prstGeom prst="rect">
            <a:avLst/>
          </a:prstGeom>
        </p:spPr>
        <p:txBody>
          <a:bodyPr anchor="t" rtlCol="false" tIns="0" lIns="0" bIns="0" rIns="0">
            <a:spAutoFit/>
          </a:bodyPr>
          <a:lstStyle/>
          <a:p>
            <a:pPr algn="l">
              <a:lnSpc>
                <a:spcPts val="2267"/>
              </a:lnSpc>
            </a:pPr>
            <a:r>
              <a:rPr lang="en-US" sz="2386" b="true">
                <a:solidFill>
                  <a:srgbClr val="FFFFFF"/>
                </a:solidFill>
                <a:latin typeface="DM Sans Bold"/>
                <a:ea typeface="DM Sans Bold"/>
                <a:cs typeface="DM Sans Bold"/>
                <a:sym typeface="DM Sans Bold"/>
              </a:rPr>
              <a:t>thynk unlimited</a:t>
            </a:r>
          </a:p>
        </p:txBody>
      </p:sp>
      <p:sp>
        <p:nvSpPr>
          <p:cNvPr name="TextBox 7" id="7"/>
          <p:cNvSpPr txBox="true"/>
          <p:nvPr/>
        </p:nvSpPr>
        <p:spPr>
          <a:xfrm rot="0">
            <a:off x="6051474" y="2495108"/>
            <a:ext cx="6185052" cy="2648392"/>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¿Por qué se necesitan las MLOps?</a:t>
            </a:r>
          </a:p>
        </p:txBody>
      </p:sp>
      <p:sp>
        <p:nvSpPr>
          <p:cNvPr name="TextBox 8" id="8"/>
          <p:cNvSpPr txBox="true"/>
          <p:nvPr/>
        </p:nvSpPr>
        <p:spPr>
          <a:xfrm rot="0">
            <a:off x="447205" y="5523071"/>
            <a:ext cx="5016105" cy="418120"/>
          </a:xfrm>
          <a:prstGeom prst="rect">
            <a:avLst/>
          </a:prstGeom>
        </p:spPr>
        <p:txBody>
          <a:bodyPr anchor="t" rtlCol="false" tIns="0" lIns="0" bIns="0" rIns="0">
            <a:spAutoFit/>
          </a:bodyPr>
          <a:lstStyle/>
          <a:p>
            <a:pPr algn="ctr">
              <a:lnSpc>
                <a:spcPts val="3335"/>
              </a:lnSpc>
            </a:pPr>
            <a:r>
              <a:rPr lang="en-US" b="true" sz="2585" i="true">
                <a:solidFill>
                  <a:srgbClr val="FFFFFF"/>
                </a:solidFill>
                <a:latin typeface="Raleway Bold Italics"/>
                <a:ea typeface="Raleway Bold Italics"/>
                <a:cs typeface="Raleway Bold Italics"/>
                <a:sym typeface="Raleway Bold Italics"/>
              </a:rPr>
              <a:t>Automatización de modelos:</a:t>
            </a:r>
          </a:p>
        </p:txBody>
      </p:sp>
      <p:sp>
        <p:nvSpPr>
          <p:cNvPr name="TextBox 9" id="9"/>
          <p:cNvSpPr txBox="true"/>
          <p:nvPr/>
        </p:nvSpPr>
        <p:spPr>
          <a:xfrm rot="0">
            <a:off x="12440134" y="5522405"/>
            <a:ext cx="5022774" cy="418120"/>
          </a:xfrm>
          <a:prstGeom prst="rect">
            <a:avLst/>
          </a:prstGeom>
        </p:spPr>
        <p:txBody>
          <a:bodyPr anchor="t" rtlCol="false" tIns="0" lIns="0" bIns="0" rIns="0">
            <a:spAutoFit/>
          </a:bodyPr>
          <a:lstStyle/>
          <a:p>
            <a:pPr algn="ctr">
              <a:lnSpc>
                <a:spcPts val="3335"/>
              </a:lnSpc>
            </a:pPr>
            <a:r>
              <a:rPr lang="en-US" b="true" sz="2585" i="true">
                <a:solidFill>
                  <a:srgbClr val="FFFFFF"/>
                </a:solidFill>
                <a:latin typeface="Raleway Bold Italics"/>
                <a:ea typeface="Raleway Bold Italics"/>
                <a:cs typeface="Raleway Bold Italics"/>
                <a:sym typeface="Raleway Bold Italics"/>
              </a:rPr>
              <a:t>Preparación eficiente de datos:</a:t>
            </a:r>
          </a:p>
        </p:txBody>
      </p:sp>
      <p:sp>
        <p:nvSpPr>
          <p:cNvPr name="TextBox 10" id="10"/>
          <p:cNvSpPr txBox="true"/>
          <p:nvPr/>
        </p:nvSpPr>
        <p:spPr>
          <a:xfrm rot="0">
            <a:off x="6635948" y="5522405"/>
            <a:ext cx="5016105" cy="418120"/>
          </a:xfrm>
          <a:prstGeom prst="rect">
            <a:avLst/>
          </a:prstGeom>
        </p:spPr>
        <p:txBody>
          <a:bodyPr anchor="t" rtlCol="false" tIns="0" lIns="0" bIns="0" rIns="0">
            <a:spAutoFit/>
          </a:bodyPr>
          <a:lstStyle/>
          <a:p>
            <a:pPr algn="ctr">
              <a:lnSpc>
                <a:spcPts val="3335"/>
              </a:lnSpc>
            </a:pPr>
            <a:r>
              <a:rPr lang="en-US" b="true" sz="2585" i="true">
                <a:solidFill>
                  <a:srgbClr val="FFFFFF"/>
                </a:solidFill>
                <a:latin typeface="Raleway Bold Italics"/>
                <a:ea typeface="Raleway Bold Italics"/>
                <a:cs typeface="Raleway Bold Italics"/>
                <a:sym typeface="Raleway Bold Italics"/>
              </a:rPr>
              <a:t>Seguridad de los datos:</a:t>
            </a:r>
          </a:p>
        </p:txBody>
      </p:sp>
      <p:sp>
        <p:nvSpPr>
          <p:cNvPr name="TextBox 11" id="11"/>
          <p:cNvSpPr txBox="true"/>
          <p:nvPr/>
        </p:nvSpPr>
        <p:spPr>
          <a:xfrm rot="0">
            <a:off x="579883" y="6103116"/>
            <a:ext cx="4750749" cy="2184399"/>
          </a:xfrm>
          <a:prstGeom prst="rect">
            <a:avLst/>
          </a:prstGeom>
        </p:spPr>
        <p:txBody>
          <a:bodyPr anchor="t" rtlCol="false" tIns="0" lIns="0" bIns="0" rIns="0">
            <a:spAutoFit/>
          </a:bodyPr>
          <a:lstStyle/>
          <a:p>
            <a:pPr algn="ctr">
              <a:lnSpc>
                <a:spcPts val="3500"/>
              </a:lnSpc>
            </a:pPr>
            <a:r>
              <a:rPr lang="en-US" sz="2500">
                <a:solidFill>
                  <a:srgbClr val="FFFFFF"/>
                </a:solidFill>
                <a:latin typeface="Open Sans"/>
                <a:ea typeface="Open Sans"/>
                <a:cs typeface="Open Sans"/>
                <a:sym typeface="Open Sans"/>
              </a:rPr>
              <a:t>Garantiza que el entrenamiento, testing</a:t>
            </a:r>
          </a:p>
          <a:p>
            <a:pPr algn="ctr">
              <a:lnSpc>
                <a:spcPts val="3500"/>
              </a:lnSpc>
            </a:pPr>
            <a:r>
              <a:rPr lang="en-US" sz="2500">
                <a:solidFill>
                  <a:srgbClr val="FFFFFF"/>
                </a:solidFill>
                <a:latin typeface="Open Sans"/>
                <a:ea typeface="Open Sans"/>
                <a:cs typeface="Open Sans"/>
                <a:sym typeface="Open Sans"/>
              </a:rPr>
              <a:t>y despliegue de los modelos de ML se lleven a cabo automáticamente.</a:t>
            </a:r>
          </a:p>
        </p:txBody>
      </p:sp>
      <p:sp>
        <p:nvSpPr>
          <p:cNvPr name="TextBox 12" id="12"/>
          <p:cNvSpPr txBox="true"/>
          <p:nvPr/>
        </p:nvSpPr>
        <p:spPr>
          <a:xfrm rot="0">
            <a:off x="6394851" y="6102450"/>
            <a:ext cx="5498297" cy="2184399"/>
          </a:xfrm>
          <a:prstGeom prst="rect">
            <a:avLst/>
          </a:prstGeom>
        </p:spPr>
        <p:txBody>
          <a:bodyPr anchor="t" rtlCol="false" tIns="0" lIns="0" bIns="0" rIns="0">
            <a:spAutoFit/>
          </a:bodyPr>
          <a:lstStyle/>
          <a:p>
            <a:pPr algn="ctr">
              <a:lnSpc>
                <a:spcPts val="3500"/>
              </a:lnSpc>
            </a:pPr>
            <a:r>
              <a:rPr lang="en-US" sz="2500">
                <a:solidFill>
                  <a:srgbClr val="FFFFFF"/>
                </a:solidFill>
                <a:latin typeface="Open Sans"/>
                <a:ea typeface="Open Sans"/>
                <a:cs typeface="Open Sans"/>
                <a:sym typeface="Open Sans"/>
              </a:rPr>
              <a:t>Las MLOps se encargan de mantener </a:t>
            </a:r>
          </a:p>
          <a:p>
            <a:pPr algn="ctr">
              <a:lnSpc>
                <a:spcPts val="3500"/>
              </a:lnSpc>
            </a:pPr>
            <a:r>
              <a:rPr lang="en-US" sz="2500">
                <a:solidFill>
                  <a:srgbClr val="FFFFFF"/>
                </a:solidFill>
                <a:latin typeface="Open Sans"/>
                <a:ea typeface="Open Sans"/>
                <a:cs typeface="Open Sans"/>
                <a:sym typeface="Open Sans"/>
              </a:rPr>
              <a:t>la seguridad de los datos y cumplen con las normas </a:t>
            </a:r>
          </a:p>
          <a:p>
            <a:pPr algn="ctr">
              <a:lnSpc>
                <a:spcPts val="3500"/>
              </a:lnSpc>
            </a:pPr>
            <a:r>
              <a:rPr lang="en-US" sz="2500">
                <a:solidFill>
                  <a:srgbClr val="FFFFFF"/>
                </a:solidFill>
                <a:latin typeface="Open Sans"/>
                <a:ea typeface="Open Sans"/>
                <a:cs typeface="Open Sans"/>
                <a:sym typeface="Open Sans"/>
              </a:rPr>
              <a:t>legales en vigor, lo cual es esencial en las empresas. </a:t>
            </a:r>
          </a:p>
        </p:txBody>
      </p:sp>
      <p:sp>
        <p:nvSpPr>
          <p:cNvPr name="TextBox 13" id="13"/>
          <p:cNvSpPr txBox="true"/>
          <p:nvPr/>
        </p:nvSpPr>
        <p:spPr>
          <a:xfrm rot="0">
            <a:off x="12483353" y="6103116"/>
            <a:ext cx="5544022" cy="1746249"/>
          </a:xfrm>
          <a:prstGeom prst="rect">
            <a:avLst/>
          </a:prstGeom>
        </p:spPr>
        <p:txBody>
          <a:bodyPr anchor="t" rtlCol="false" tIns="0" lIns="0" bIns="0" rIns="0">
            <a:spAutoFit/>
          </a:bodyPr>
          <a:lstStyle/>
          <a:p>
            <a:pPr algn="ctr">
              <a:lnSpc>
                <a:spcPts val="3500"/>
              </a:lnSpc>
            </a:pPr>
            <a:r>
              <a:rPr lang="en-US" sz="2500">
                <a:solidFill>
                  <a:srgbClr val="FFFFFF"/>
                </a:solidFill>
                <a:latin typeface="Open Sans"/>
                <a:ea typeface="Open Sans"/>
                <a:cs typeface="Open Sans"/>
                <a:sym typeface="Open Sans"/>
              </a:rPr>
              <a:t>Las MLOps simplifican</a:t>
            </a:r>
          </a:p>
          <a:p>
            <a:pPr algn="ctr">
              <a:lnSpc>
                <a:spcPts val="3500"/>
              </a:lnSpc>
            </a:pPr>
            <a:r>
              <a:rPr lang="en-US" sz="2500">
                <a:solidFill>
                  <a:srgbClr val="FFFFFF"/>
                </a:solidFill>
                <a:latin typeface="Open Sans"/>
                <a:ea typeface="Open Sans"/>
                <a:cs typeface="Open Sans"/>
                <a:sym typeface="Open Sans"/>
              </a:rPr>
              <a:t>la gestión, limpieza y agrupación de datos, asegurando su calidad óptima para entrenar modelos.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Freeform 4" id="4"/>
          <p:cNvSpPr/>
          <p:nvPr/>
        </p:nvSpPr>
        <p:spPr>
          <a:xfrm flipH="false" flipV="false" rot="0">
            <a:off x="1737976" y="279821"/>
            <a:ext cx="14812049" cy="8331777"/>
          </a:xfrm>
          <a:custGeom>
            <a:avLst/>
            <a:gdLst/>
            <a:ahLst/>
            <a:cxnLst/>
            <a:rect r="r" b="b" t="t" l="l"/>
            <a:pathLst>
              <a:path h="8331777" w="14812049">
                <a:moveTo>
                  <a:pt x="0" y="0"/>
                </a:moveTo>
                <a:lnTo>
                  <a:pt x="14812048" y="0"/>
                </a:lnTo>
                <a:lnTo>
                  <a:pt x="14812048" y="8331777"/>
                </a:lnTo>
                <a:lnTo>
                  <a:pt x="0" y="8331777"/>
                </a:lnTo>
                <a:lnTo>
                  <a:pt x="0" y="0"/>
                </a:lnTo>
                <a:close/>
              </a:path>
            </a:pathLst>
          </a:custGeom>
          <a:blipFill>
            <a:blip r:embed="rId3"/>
            <a:stretch>
              <a:fillRect l="0" t="0" r="0" b="0"/>
            </a:stretch>
          </a:blipFill>
        </p:spPr>
      </p:sp>
      <p:sp>
        <p:nvSpPr>
          <p:cNvPr name="TextBox 5" id="5"/>
          <p:cNvSpPr txBox="true"/>
          <p:nvPr/>
        </p:nvSpPr>
        <p:spPr>
          <a:xfrm rot="0">
            <a:off x="326795" y="8825445"/>
            <a:ext cx="17961205" cy="837135"/>
          </a:xfrm>
          <a:prstGeom prst="rect">
            <a:avLst/>
          </a:prstGeom>
        </p:spPr>
        <p:txBody>
          <a:bodyPr anchor="t" rtlCol="false" tIns="0" lIns="0" bIns="0" rIns="0">
            <a:spAutoFit/>
          </a:bodyPr>
          <a:lstStyle/>
          <a:p>
            <a:pPr algn="ctr">
              <a:lnSpc>
                <a:spcPts val="3335"/>
              </a:lnSpc>
              <a:spcBef>
                <a:spcPct val="0"/>
              </a:spcBef>
            </a:pPr>
            <a:r>
              <a:rPr lang="en-US" sz="2585" i="true">
                <a:solidFill>
                  <a:srgbClr val="FFFFFF"/>
                </a:solidFill>
                <a:latin typeface="Raleway Italics"/>
                <a:ea typeface="Raleway Italics"/>
                <a:cs typeface="Raleway Italics"/>
                <a:sym typeface="Raleway Italics"/>
              </a:rPr>
              <a:t>V</a:t>
            </a:r>
            <a:r>
              <a:rPr lang="en-US" sz="2585" i="true">
                <a:solidFill>
                  <a:srgbClr val="FFFFFF"/>
                </a:solidFill>
                <a:latin typeface="Raleway Italics"/>
                <a:ea typeface="Raleway Italics"/>
                <a:cs typeface="Raleway Italics"/>
                <a:sym typeface="Raleway Italics"/>
              </a:rPr>
              <a:t>isión detallada del ciclo de vida de un proyecto de Machine Learning (ML) desde la preparación de los datos hasta la implementación y monitoreo de modelos en producción.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6432118" y="5986426"/>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04335" y="-4560492"/>
            <a:ext cx="19149891" cy="6989710"/>
          </a:xfrm>
          <a:custGeom>
            <a:avLst/>
            <a:gdLst/>
            <a:ahLst/>
            <a:cxnLst/>
            <a:rect r="r" b="b" t="t" l="l"/>
            <a:pathLst>
              <a:path h="6989710" w="19149891">
                <a:moveTo>
                  <a:pt x="0" y="6989710"/>
                </a:moveTo>
                <a:lnTo>
                  <a:pt x="19149891" y="6989710"/>
                </a:lnTo>
                <a:lnTo>
                  <a:pt x="19149891" y="0"/>
                </a:lnTo>
                <a:lnTo>
                  <a:pt x="0" y="0"/>
                </a:lnTo>
                <a:lnTo>
                  <a:pt x="0" y="6989710"/>
                </a:lnTo>
                <a:close/>
              </a:path>
            </a:pathLst>
          </a:custGeom>
          <a:blipFill>
            <a:blip r:embed="rId2">
              <a:alphaModFix amt="80000"/>
            </a:blip>
            <a:stretch>
              <a:fillRect l="0" t="0" r="0" b="0"/>
            </a:stretch>
          </a:blipFill>
        </p:spPr>
      </p:sp>
      <p:sp>
        <p:nvSpPr>
          <p:cNvPr name="Freeform 4" id="4"/>
          <p:cNvSpPr/>
          <p:nvPr/>
        </p:nvSpPr>
        <p:spPr>
          <a:xfrm flipH="false" flipV="false" rot="0">
            <a:off x="1319500" y="2320402"/>
            <a:ext cx="1406485" cy="1406485"/>
          </a:xfrm>
          <a:custGeom>
            <a:avLst/>
            <a:gdLst/>
            <a:ahLst/>
            <a:cxnLst/>
            <a:rect r="r" b="b" t="t" l="l"/>
            <a:pathLst>
              <a:path h="1406485" w="1406485">
                <a:moveTo>
                  <a:pt x="0" y="0"/>
                </a:moveTo>
                <a:lnTo>
                  <a:pt x="1406484" y="0"/>
                </a:lnTo>
                <a:lnTo>
                  <a:pt x="1406484" y="1406485"/>
                </a:lnTo>
                <a:lnTo>
                  <a:pt x="0" y="1406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221708" y="2254034"/>
            <a:ext cx="1563369" cy="1571943"/>
          </a:xfrm>
          <a:custGeom>
            <a:avLst/>
            <a:gdLst/>
            <a:ahLst/>
            <a:cxnLst/>
            <a:rect r="r" b="b" t="t" l="l"/>
            <a:pathLst>
              <a:path h="1571943" w="1563369">
                <a:moveTo>
                  <a:pt x="0" y="0"/>
                </a:moveTo>
                <a:lnTo>
                  <a:pt x="1563369" y="0"/>
                </a:lnTo>
                <a:lnTo>
                  <a:pt x="1563369" y="1571943"/>
                </a:lnTo>
                <a:lnTo>
                  <a:pt x="0" y="15719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916376" y="2361403"/>
            <a:ext cx="1457906" cy="1434049"/>
          </a:xfrm>
          <a:custGeom>
            <a:avLst/>
            <a:gdLst/>
            <a:ahLst/>
            <a:cxnLst/>
            <a:rect r="r" b="b" t="t" l="l"/>
            <a:pathLst>
              <a:path h="1434049" w="1457906">
                <a:moveTo>
                  <a:pt x="0" y="0"/>
                </a:moveTo>
                <a:lnTo>
                  <a:pt x="1457906" y="0"/>
                </a:lnTo>
                <a:lnTo>
                  <a:pt x="1457906" y="1434049"/>
                </a:lnTo>
                <a:lnTo>
                  <a:pt x="0" y="1434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16080" y="3920192"/>
            <a:ext cx="3813324" cy="698977"/>
            <a:chOff x="0" y="0"/>
            <a:chExt cx="2476954" cy="454022"/>
          </a:xfrm>
        </p:grpSpPr>
        <p:sp>
          <p:nvSpPr>
            <p:cNvPr name="Freeform 8" id="8"/>
            <p:cNvSpPr/>
            <p:nvPr/>
          </p:nvSpPr>
          <p:spPr>
            <a:xfrm flipH="false" flipV="false" rot="0">
              <a:off x="0" y="0"/>
              <a:ext cx="2476954" cy="454022"/>
            </a:xfrm>
            <a:custGeom>
              <a:avLst/>
              <a:gdLst/>
              <a:ahLst/>
              <a:cxnLst/>
              <a:rect r="r" b="b" t="t" l="l"/>
              <a:pathLst>
                <a:path h="454022" w="2476954">
                  <a:moveTo>
                    <a:pt x="2273754" y="0"/>
                  </a:moveTo>
                  <a:cubicBezTo>
                    <a:pt x="2385978" y="0"/>
                    <a:pt x="2476954" y="101636"/>
                    <a:pt x="2476954" y="227011"/>
                  </a:cubicBezTo>
                  <a:cubicBezTo>
                    <a:pt x="2476954" y="352386"/>
                    <a:pt x="2385978" y="454022"/>
                    <a:pt x="2273754" y="454022"/>
                  </a:cubicBezTo>
                  <a:lnTo>
                    <a:pt x="203200" y="454022"/>
                  </a:lnTo>
                  <a:cubicBezTo>
                    <a:pt x="90976" y="454022"/>
                    <a:pt x="0" y="352386"/>
                    <a:pt x="0" y="227011"/>
                  </a:cubicBezTo>
                  <a:cubicBezTo>
                    <a:pt x="0" y="10163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9" id="9"/>
            <p:cNvSpPr txBox="true"/>
            <p:nvPr/>
          </p:nvSpPr>
          <p:spPr>
            <a:xfrm>
              <a:off x="0" y="-38100"/>
              <a:ext cx="2476954" cy="492122"/>
            </a:xfrm>
            <a:prstGeom prst="rect">
              <a:avLst/>
            </a:prstGeom>
          </p:spPr>
          <p:txBody>
            <a:bodyPr anchor="ctr" rtlCol="false" tIns="50800" lIns="50800" bIns="50800" rIns="50800"/>
            <a:lstStyle/>
            <a:p>
              <a:pPr algn="ctr">
                <a:lnSpc>
                  <a:spcPts val="2083"/>
                </a:lnSpc>
              </a:pPr>
            </a:p>
          </p:txBody>
        </p:sp>
      </p:grpSp>
      <p:sp>
        <p:nvSpPr>
          <p:cNvPr name="TextBox 10" id="10"/>
          <p:cNvSpPr txBox="true"/>
          <p:nvPr/>
        </p:nvSpPr>
        <p:spPr>
          <a:xfrm rot="0">
            <a:off x="273718" y="4088510"/>
            <a:ext cx="3498048" cy="291213"/>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DATA PREPARATION </a:t>
            </a:r>
          </a:p>
        </p:txBody>
      </p:sp>
      <p:sp>
        <p:nvSpPr>
          <p:cNvPr name="TextBox 11" id="11"/>
          <p:cNvSpPr txBox="true"/>
          <p:nvPr/>
        </p:nvSpPr>
        <p:spPr>
          <a:xfrm rot="0">
            <a:off x="0" y="4904919"/>
            <a:ext cx="3929404" cy="3968684"/>
          </a:xfrm>
          <a:prstGeom prst="rect">
            <a:avLst/>
          </a:prstGeom>
        </p:spPr>
        <p:txBody>
          <a:bodyPr anchor="t" rtlCol="false" tIns="0" lIns="0" bIns="0" rIns="0">
            <a:spAutoFit/>
          </a:bodyPr>
          <a:lstStyle/>
          <a:p>
            <a:pPr algn="l"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Agregación de datos, balanceo de datos, limpieza, normalización y mitigación de sesgos.</a:t>
            </a:r>
          </a:p>
          <a:p>
            <a:pPr algn="l">
              <a:lnSpc>
                <a:spcPts val="2432"/>
              </a:lnSpc>
            </a:pPr>
          </a:p>
          <a:p>
            <a:pPr algn="l"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Data Wrangling: El proceso de transformar y mapear datos.</a:t>
            </a:r>
          </a:p>
          <a:p>
            <a:pPr algn="l">
              <a:lnSpc>
                <a:spcPts val="2432"/>
              </a:lnSpc>
            </a:pPr>
          </a:p>
          <a:p>
            <a:pPr algn="l"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Feature Engineering: Selección y transfor</a:t>
            </a:r>
            <a:r>
              <a:rPr lang="en-US" sz="1885" i="true" u="none">
                <a:solidFill>
                  <a:srgbClr val="FFFFFF"/>
                </a:solidFill>
                <a:latin typeface="Raleway Italics"/>
                <a:ea typeface="Raleway Italics"/>
                <a:cs typeface="Raleway Italics"/>
                <a:sym typeface="Raleway Italics"/>
              </a:rPr>
              <a:t>maci</a:t>
            </a:r>
            <a:r>
              <a:rPr lang="en-US" sz="1885" i="true">
                <a:solidFill>
                  <a:srgbClr val="FFFFFF"/>
                </a:solidFill>
                <a:latin typeface="Raleway Italics"/>
                <a:ea typeface="Raleway Italics"/>
                <a:cs typeface="Raleway Italics"/>
                <a:sym typeface="Raleway Italics"/>
              </a:rPr>
              <a:t>ó</a:t>
            </a:r>
            <a:r>
              <a:rPr lang="en-US" sz="1885" i="true" u="none">
                <a:solidFill>
                  <a:srgbClr val="FFFFFF"/>
                </a:solidFill>
                <a:latin typeface="Raleway Italics"/>
                <a:ea typeface="Raleway Italics"/>
                <a:cs typeface="Raleway Italics"/>
                <a:sym typeface="Raleway Italics"/>
              </a:rPr>
              <a:t>n</a:t>
            </a:r>
            <a:r>
              <a:rPr lang="en-US" sz="1885" i="true">
                <a:solidFill>
                  <a:srgbClr val="FFFFFF"/>
                </a:solidFill>
                <a:latin typeface="Raleway Italics"/>
                <a:ea typeface="Raleway Italics"/>
                <a:cs typeface="Raleway Italics"/>
                <a:sym typeface="Raleway Italics"/>
              </a:rPr>
              <a:t> d</a:t>
            </a:r>
            <a:r>
              <a:rPr lang="en-US" sz="1885" i="true" u="none">
                <a:solidFill>
                  <a:srgbClr val="FFFFFF"/>
                </a:solidFill>
                <a:latin typeface="Raleway Italics"/>
                <a:ea typeface="Raleway Italics"/>
                <a:cs typeface="Raleway Italics"/>
                <a:sym typeface="Raleway Italics"/>
              </a:rPr>
              <a:t>e </a:t>
            </a:r>
            <a:r>
              <a:rPr lang="en-US" sz="1885" i="true">
                <a:solidFill>
                  <a:srgbClr val="FFFFFF"/>
                </a:solidFill>
                <a:latin typeface="Raleway Italics"/>
                <a:ea typeface="Raleway Italics"/>
                <a:cs typeface="Raleway Italics"/>
                <a:sym typeface="Raleway Italics"/>
              </a:rPr>
              <a:t>variab</a:t>
            </a:r>
            <a:r>
              <a:rPr lang="en-US" sz="1885" i="true" u="none">
                <a:solidFill>
                  <a:srgbClr val="FFFFFF"/>
                </a:solidFill>
                <a:latin typeface="Raleway Italics"/>
                <a:ea typeface="Raleway Italics"/>
                <a:cs typeface="Raleway Italics"/>
                <a:sym typeface="Raleway Italics"/>
              </a:rPr>
              <a:t>le</a:t>
            </a:r>
            <a:r>
              <a:rPr lang="en-US" sz="1885" i="true">
                <a:solidFill>
                  <a:srgbClr val="FFFFFF"/>
                </a:solidFill>
                <a:latin typeface="Raleway Italics"/>
                <a:ea typeface="Raleway Italics"/>
                <a:cs typeface="Raleway Italics"/>
                <a:sym typeface="Raleway Italics"/>
              </a:rPr>
              <a:t>s par</a:t>
            </a:r>
            <a:r>
              <a:rPr lang="en-US" sz="1885" i="true" u="none">
                <a:solidFill>
                  <a:srgbClr val="FFFFFF"/>
                </a:solidFill>
                <a:latin typeface="Raleway Italics"/>
                <a:ea typeface="Raleway Italics"/>
                <a:cs typeface="Raleway Italics"/>
                <a:sym typeface="Raleway Italics"/>
              </a:rPr>
              <a:t>a</a:t>
            </a:r>
            <a:r>
              <a:rPr lang="en-US" sz="1885" i="true">
                <a:solidFill>
                  <a:srgbClr val="FFFFFF"/>
                </a:solidFill>
                <a:latin typeface="Raleway Italics"/>
                <a:ea typeface="Raleway Italics"/>
                <a:cs typeface="Raleway Italics"/>
                <a:sym typeface="Raleway Italics"/>
              </a:rPr>
              <a:t> mejorar el </a:t>
            </a:r>
            <a:r>
              <a:rPr lang="en-US" sz="1885" i="true" u="none">
                <a:solidFill>
                  <a:srgbClr val="FFFFFF"/>
                </a:solidFill>
                <a:latin typeface="Raleway Italics"/>
                <a:ea typeface="Raleway Italics"/>
                <a:cs typeface="Raleway Italics"/>
                <a:sym typeface="Raleway Italics"/>
              </a:rPr>
              <a:t>r</a:t>
            </a:r>
            <a:r>
              <a:rPr lang="en-US" sz="1885" i="true">
                <a:solidFill>
                  <a:srgbClr val="FFFFFF"/>
                </a:solidFill>
                <a:latin typeface="Raleway Italics"/>
                <a:ea typeface="Raleway Italics"/>
                <a:cs typeface="Raleway Italics"/>
                <a:sym typeface="Raleway Italics"/>
              </a:rPr>
              <a:t>e</a:t>
            </a:r>
            <a:r>
              <a:rPr lang="en-US" sz="1885" i="true" u="none">
                <a:solidFill>
                  <a:srgbClr val="FFFFFF"/>
                </a:solidFill>
                <a:latin typeface="Raleway Italics"/>
                <a:ea typeface="Raleway Italics"/>
                <a:cs typeface="Raleway Italics"/>
                <a:sym typeface="Raleway Italics"/>
              </a:rPr>
              <a:t>n</a:t>
            </a:r>
            <a:r>
              <a:rPr lang="en-US" sz="1885" i="true">
                <a:solidFill>
                  <a:srgbClr val="FFFFFF"/>
                </a:solidFill>
                <a:latin typeface="Raleway Italics"/>
                <a:ea typeface="Raleway Italics"/>
                <a:cs typeface="Raleway Italics"/>
                <a:sym typeface="Raleway Italics"/>
              </a:rPr>
              <a:t>d</a:t>
            </a:r>
            <a:r>
              <a:rPr lang="en-US" sz="1885" i="true" u="none">
                <a:solidFill>
                  <a:srgbClr val="FFFFFF"/>
                </a:solidFill>
                <a:latin typeface="Raleway Italics"/>
                <a:ea typeface="Raleway Italics"/>
                <a:cs typeface="Raleway Italics"/>
                <a:sym typeface="Raleway Italics"/>
              </a:rPr>
              <a:t>i</a:t>
            </a:r>
            <a:r>
              <a:rPr lang="en-US" sz="1885" i="true">
                <a:solidFill>
                  <a:srgbClr val="FFFFFF"/>
                </a:solidFill>
                <a:latin typeface="Raleway Italics"/>
                <a:ea typeface="Raleway Italics"/>
                <a:cs typeface="Raleway Italics"/>
                <a:sym typeface="Raleway Italics"/>
              </a:rPr>
              <a:t>mie</a:t>
            </a:r>
            <a:r>
              <a:rPr lang="en-US" sz="1885" i="true" u="none">
                <a:solidFill>
                  <a:srgbClr val="FFFFFF"/>
                </a:solidFill>
                <a:latin typeface="Raleway Italics"/>
                <a:ea typeface="Raleway Italics"/>
                <a:cs typeface="Raleway Italics"/>
                <a:sym typeface="Raleway Italics"/>
              </a:rPr>
              <a:t>n</a:t>
            </a:r>
            <a:r>
              <a:rPr lang="en-US" sz="1885" i="true">
                <a:solidFill>
                  <a:srgbClr val="FFFFFF"/>
                </a:solidFill>
                <a:latin typeface="Raleway Italics"/>
                <a:ea typeface="Raleway Italics"/>
                <a:cs typeface="Raleway Italics"/>
                <a:sym typeface="Raleway Italics"/>
              </a:rPr>
              <a:t>to</a:t>
            </a:r>
            <a:r>
              <a:rPr lang="en-US" sz="1885" i="true" u="none">
                <a:solidFill>
                  <a:srgbClr val="FFFFFF"/>
                </a:solidFill>
                <a:latin typeface="Raleway Italics"/>
                <a:ea typeface="Raleway Italics"/>
                <a:cs typeface="Raleway Italics"/>
                <a:sym typeface="Raleway Italics"/>
              </a:rPr>
              <a:t> </a:t>
            </a:r>
            <a:r>
              <a:rPr lang="en-US" sz="1885" i="true">
                <a:solidFill>
                  <a:srgbClr val="FFFFFF"/>
                </a:solidFill>
                <a:latin typeface="Raleway Italics"/>
                <a:ea typeface="Raleway Italics"/>
                <a:cs typeface="Raleway Italics"/>
                <a:sym typeface="Raleway Italics"/>
              </a:rPr>
              <a:t>del modelo.</a:t>
            </a:r>
          </a:p>
          <a:p>
            <a:pPr algn="ctr">
              <a:lnSpc>
                <a:spcPts val="2432"/>
              </a:lnSpc>
            </a:pPr>
          </a:p>
        </p:txBody>
      </p:sp>
      <p:grpSp>
        <p:nvGrpSpPr>
          <p:cNvPr name="Group 12" id="12"/>
          <p:cNvGrpSpPr/>
          <p:nvPr/>
        </p:nvGrpSpPr>
        <p:grpSpPr>
          <a:xfrm rot="0">
            <a:off x="4450290" y="3932518"/>
            <a:ext cx="3106204" cy="1167515"/>
            <a:chOff x="0" y="0"/>
            <a:chExt cx="2017642" cy="758362"/>
          </a:xfrm>
        </p:grpSpPr>
        <p:sp>
          <p:nvSpPr>
            <p:cNvPr name="Freeform 13" id="13"/>
            <p:cNvSpPr/>
            <p:nvPr/>
          </p:nvSpPr>
          <p:spPr>
            <a:xfrm flipH="false" flipV="false" rot="0">
              <a:off x="0" y="0"/>
              <a:ext cx="2017642" cy="758362"/>
            </a:xfrm>
            <a:custGeom>
              <a:avLst/>
              <a:gdLst/>
              <a:ahLst/>
              <a:cxnLst/>
              <a:rect r="r" b="b" t="t" l="l"/>
              <a:pathLst>
                <a:path h="758362" w="2017642">
                  <a:moveTo>
                    <a:pt x="1814442" y="0"/>
                  </a:moveTo>
                  <a:cubicBezTo>
                    <a:pt x="1926667" y="0"/>
                    <a:pt x="2017642" y="169765"/>
                    <a:pt x="2017642" y="379181"/>
                  </a:cubicBezTo>
                  <a:cubicBezTo>
                    <a:pt x="2017642" y="588597"/>
                    <a:pt x="1926667" y="758362"/>
                    <a:pt x="1814442" y="758362"/>
                  </a:cubicBezTo>
                  <a:lnTo>
                    <a:pt x="203200" y="758362"/>
                  </a:lnTo>
                  <a:cubicBezTo>
                    <a:pt x="90976" y="758362"/>
                    <a:pt x="0" y="588597"/>
                    <a:pt x="0" y="379181"/>
                  </a:cubicBezTo>
                  <a:cubicBezTo>
                    <a:pt x="0" y="169765"/>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4" id="14"/>
            <p:cNvSpPr txBox="true"/>
            <p:nvPr/>
          </p:nvSpPr>
          <p:spPr>
            <a:xfrm>
              <a:off x="0" y="-38100"/>
              <a:ext cx="2017642" cy="796462"/>
            </a:xfrm>
            <a:prstGeom prst="rect">
              <a:avLst/>
            </a:prstGeom>
          </p:spPr>
          <p:txBody>
            <a:bodyPr anchor="ctr" rtlCol="false" tIns="50800" lIns="50800" bIns="50800" rIns="50800"/>
            <a:lstStyle/>
            <a:p>
              <a:pPr algn="ctr">
                <a:lnSpc>
                  <a:spcPts val="2083"/>
                </a:lnSpc>
              </a:pPr>
            </a:p>
          </p:txBody>
        </p:sp>
      </p:grpSp>
      <p:sp>
        <p:nvSpPr>
          <p:cNvPr name="TextBox 15" id="15"/>
          <p:cNvSpPr txBox="true"/>
          <p:nvPr/>
        </p:nvSpPr>
        <p:spPr>
          <a:xfrm rot="0">
            <a:off x="4319929" y="4103779"/>
            <a:ext cx="3236565" cy="824585"/>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TRAIN &amp; TUNE (ENTRENAMIENTO Y AJUSTE)</a:t>
            </a:r>
          </a:p>
        </p:txBody>
      </p:sp>
      <p:sp>
        <p:nvSpPr>
          <p:cNvPr name="TextBox 16" id="16"/>
          <p:cNvSpPr txBox="true"/>
          <p:nvPr/>
        </p:nvSpPr>
        <p:spPr>
          <a:xfrm rot="0">
            <a:off x="4450290" y="5514405"/>
            <a:ext cx="3307342" cy="3359197"/>
          </a:xfrm>
          <a:prstGeom prst="rect">
            <a:avLst/>
          </a:prstGeom>
        </p:spPr>
        <p:txBody>
          <a:bodyPr anchor="t" rtlCol="false" tIns="0" lIns="0" bIns="0" rIns="0">
            <a:spAutoFit/>
          </a:bodyPr>
          <a:lstStyle/>
          <a:p>
            <a:pPr algn="l"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Preprocesamiento y postprocesamiento de los datos.</a:t>
            </a:r>
          </a:p>
          <a:p>
            <a:pPr algn="l">
              <a:lnSpc>
                <a:spcPts val="2432"/>
              </a:lnSpc>
            </a:pPr>
          </a:p>
          <a:p>
            <a:pPr algn="l"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Selección de algoritmos.</a:t>
            </a:r>
          </a:p>
          <a:p>
            <a:pPr algn="l">
              <a:lnSpc>
                <a:spcPts val="2432"/>
              </a:lnSpc>
            </a:pPr>
          </a:p>
          <a:p>
            <a:pPr algn="l"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Entrenamiento del modelo.</a:t>
            </a:r>
          </a:p>
          <a:p>
            <a:pPr algn="l">
              <a:lnSpc>
                <a:spcPts val="2432"/>
              </a:lnSpc>
            </a:pPr>
          </a:p>
          <a:p>
            <a:pPr algn="l"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Validación de métricas y ajuste de hiperparámetros.</a:t>
            </a:r>
          </a:p>
          <a:p>
            <a:pPr algn="ctr">
              <a:lnSpc>
                <a:spcPts val="2432"/>
              </a:lnSpc>
            </a:pPr>
          </a:p>
        </p:txBody>
      </p:sp>
      <p:grpSp>
        <p:nvGrpSpPr>
          <p:cNvPr name="Group 17" id="17"/>
          <p:cNvGrpSpPr/>
          <p:nvPr/>
        </p:nvGrpSpPr>
        <p:grpSpPr>
          <a:xfrm rot="0">
            <a:off x="7890775" y="3951950"/>
            <a:ext cx="3609481" cy="1040404"/>
            <a:chOff x="0" y="0"/>
            <a:chExt cx="2344547" cy="675797"/>
          </a:xfrm>
        </p:grpSpPr>
        <p:sp>
          <p:nvSpPr>
            <p:cNvPr name="Freeform 18" id="18"/>
            <p:cNvSpPr/>
            <p:nvPr/>
          </p:nvSpPr>
          <p:spPr>
            <a:xfrm flipH="false" flipV="false" rot="0">
              <a:off x="0" y="0"/>
              <a:ext cx="2344547" cy="675797"/>
            </a:xfrm>
            <a:custGeom>
              <a:avLst/>
              <a:gdLst/>
              <a:ahLst/>
              <a:cxnLst/>
              <a:rect r="r" b="b" t="t" l="l"/>
              <a:pathLst>
                <a:path h="675797" w="2344547">
                  <a:moveTo>
                    <a:pt x="2141347" y="0"/>
                  </a:moveTo>
                  <a:cubicBezTo>
                    <a:pt x="2253572" y="0"/>
                    <a:pt x="2344547" y="151282"/>
                    <a:pt x="2344547" y="337898"/>
                  </a:cubicBezTo>
                  <a:cubicBezTo>
                    <a:pt x="2344547" y="524514"/>
                    <a:pt x="2253572" y="675797"/>
                    <a:pt x="2141347" y="675797"/>
                  </a:cubicBezTo>
                  <a:lnTo>
                    <a:pt x="203200" y="675797"/>
                  </a:lnTo>
                  <a:cubicBezTo>
                    <a:pt x="90976" y="675797"/>
                    <a:pt x="0" y="524514"/>
                    <a:pt x="0" y="337898"/>
                  </a:cubicBezTo>
                  <a:cubicBezTo>
                    <a:pt x="0" y="151282"/>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9" id="19"/>
            <p:cNvSpPr txBox="true"/>
            <p:nvPr/>
          </p:nvSpPr>
          <p:spPr>
            <a:xfrm>
              <a:off x="0" y="-38100"/>
              <a:ext cx="2344547" cy="713897"/>
            </a:xfrm>
            <a:prstGeom prst="rect">
              <a:avLst/>
            </a:prstGeom>
          </p:spPr>
          <p:txBody>
            <a:bodyPr anchor="ctr" rtlCol="false" tIns="50800" lIns="50800" bIns="50800" rIns="50800"/>
            <a:lstStyle/>
            <a:p>
              <a:pPr algn="ctr">
                <a:lnSpc>
                  <a:spcPts val="2083"/>
                </a:lnSpc>
              </a:pPr>
            </a:p>
          </p:txBody>
        </p:sp>
      </p:grpSp>
      <p:sp>
        <p:nvSpPr>
          <p:cNvPr name="TextBox 20" id="20"/>
          <p:cNvSpPr txBox="true"/>
          <p:nvPr/>
        </p:nvSpPr>
        <p:spPr>
          <a:xfrm rot="0">
            <a:off x="7984887" y="4070970"/>
            <a:ext cx="3431144" cy="824585"/>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DEPLOY &amp; MONITOR (IMPLEMENTACIÓN Y MONITOREO)</a:t>
            </a:r>
          </a:p>
        </p:txBody>
      </p:sp>
      <p:sp>
        <p:nvSpPr>
          <p:cNvPr name="TextBox 21" id="21"/>
          <p:cNvSpPr txBox="true"/>
          <p:nvPr/>
        </p:nvSpPr>
        <p:spPr>
          <a:xfrm rot="0">
            <a:off x="7890775" y="5217708"/>
            <a:ext cx="3666168" cy="3054454"/>
          </a:xfrm>
          <a:prstGeom prst="rect">
            <a:avLst/>
          </a:prstGeom>
        </p:spPr>
        <p:txBody>
          <a:bodyPr anchor="t" rtlCol="false" tIns="0" lIns="0" bIns="0" rIns="0">
            <a:spAutoFit/>
          </a:bodyPr>
          <a:lstStyle/>
          <a:p>
            <a:pPr algn="ctr"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Pruebas del modelo</a:t>
            </a:r>
            <a:r>
              <a:rPr lang="en-US" sz="1885" i="true">
                <a:solidFill>
                  <a:srgbClr val="FFFFFF"/>
                </a:solidFill>
                <a:latin typeface="Raleway Italics"/>
                <a:ea typeface="Raleway Italics"/>
                <a:cs typeface="Raleway Italics"/>
                <a:sym typeface="Raleway Italics"/>
              </a:rPr>
              <a:t>.</a:t>
            </a:r>
          </a:p>
          <a:p>
            <a:pPr algn="ctr">
              <a:lnSpc>
                <a:spcPts val="2432"/>
              </a:lnSpc>
            </a:pPr>
          </a:p>
          <a:p>
            <a:pPr algn="ctr"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Despliegue del modelo: Hacer disponible el modelo para su uso en producción, ya sea a través de endpoints o transformaciones por lotes.</a:t>
            </a:r>
          </a:p>
          <a:p>
            <a:pPr algn="ctr">
              <a:lnSpc>
                <a:spcPts val="2432"/>
              </a:lnSpc>
            </a:pPr>
          </a:p>
          <a:p>
            <a:pPr algn="ctr"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Monitoreo continuo.</a:t>
            </a:r>
          </a:p>
          <a:p>
            <a:pPr algn="ctr">
              <a:lnSpc>
                <a:spcPts val="2432"/>
              </a:lnSpc>
            </a:pPr>
          </a:p>
        </p:txBody>
      </p:sp>
      <p:sp>
        <p:nvSpPr>
          <p:cNvPr name="Freeform 22" id="22"/>
          <p:cNvSpPr/>
          <p:nvPr/>
        </p:nvSpPr>
        <p:spPr>
          <a:xfrm flipH="false" flipV="false" rot="0">
            <a:off x="12565293" y="2476890"/>
            <a:ext cx="1406485" cy="1406485"/>
          </a:xfrm>
          <a:custGeom>
            <a:avLst/>
            <a:gdLst/>
            <a:ahLst/>
            <a:cxnLst/>
            <a:rect r="r" b="b" t="t" l="l"/>
            <a:pathLst>
              <a:path h="1406485" w="1406485">
                <a:moveTo>
                  <a:pt x="0" y="0"/>
                </a:moveTo>
                <a:lnTo>
                  <a:pt x="1406485" y="0"/>
                </a:lnTo>
                <a:lnTo>
                  <a:pt x="1406485" y="1406484"/>
                </a:lnTo>
                <a:lnTo>
                  <a:pt x="0" y="1406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3" id="23"/>
          <p:cNvGrpSpPr/>
          <p:nvPr/>
        </p:nvGrpSpPr>
        <p:grpSpPr>
          <a:xfrm rot="0">
            <a:off x="11988146" y="3975521"/>
            <a:ext cx="2536609" cy="873312"/>
            <a:chOff x="0" y="0"/>
            <a:chExt cx="1647661" cy="567262"/>
          </a:xfrm>
        </p:grpSpPr>
        <p:sp>
          <p:nvSpPr>
            <p:cNvPr name="Freeform 24" id="24"/>
            <p:cNvSpPr/>
            <p:nvPr/>
          </p:nvSpPr>
          <p:spPr>
            <a:xfrm flipH="false" flipV="false" rot="0">
              <a:off x="0" y="0"/>
              <a:ext cx="1647661" cy="567262"/>
            </a:xfrm>
            <a:custGeom>
              <a:avLst/>
              <a:gdLst/>
              <a:ahLst/>
              <a:cxnLst/>
              <a:rect r="r" b="b" t="t" l="l"/>
              <a:pathLst>
                <a:path h="567262" w="1647661">
                  <a:moveTo>
                    <a:pt x="1444461" y="0"/>
                  </a:moveTo>
                  <a:cubicBezTo>
                    <a:pt x="1556685" y="0"/>
                    <a:pt x="1647661" y="126986"/>
                    <a:pt x="1647661" y="283631"/>
                  </a:cubicBezTo>
                  <a:cubicBezTo>
                    <a:pt x="1647661" y="440276"/>
                    <a:pt x="1556685" y="567262"/>
                    <a:pt x="1444461" y="567262"/>
                  </a:cubicBezTo>
                  <a:lnTo>
                    <a:pt x="203200" y="567262"/>
                  </a:lnTo>
                  <a:cubicBezTo>
                    <a:pt x="90976" y="567262"/>
                    <a:pt x="0" y="440276"/>
                    <a:pt x="0" y="283631"/>
                  </a:cubicBezTo>
                  <a:cubicBezTo>
                    <a:pt x="0" y="12698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25" id="25"/>
            <p:cNvSpPr txBox="true"/>
            <p:nvPr/>
          </p:nvSpPr>
          <p:spPr>
            <a:xfrm>
              <a:off x="0" y="-38100"/>
              <a:ext cx="1647661" cy="605362"/>
            </a:xfrm>
            <a:prstGeom prst="rect">
              <a:avLst/>
            </a:prstGeom>
          </p:spPr>
          <p:txBody>
            <a:bodyPr anchor="ctr" rtlCol="false" tIns="50800" lIns="50800" bIns="50800" rIns="50800"/>
            <a:lstStyle/>
            <a:p>
              <a:pPr algn="ctr">
                <a:lnSpc>
                  <a:spcPts val="2083"/>
                </a:lnSpc>
              </a:pPr>
            </a:p>
          </p:txBody>
        </p:sp>
      </p:grpSp>
      <p:sp>
        <p:nvSpPr>
          <p:cNvPr name="TextBox 26" id="26"/>
          <p:cNvSpPr txBox="true"/>
          <p:nvPr/>
        </p:nvSpPr>
        <p:spPr>
          <a:xfrm rot="0">
            <a:off x="11785543" y="4157040"/>
            <a:ext cx="2965984" cy="557899"/>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INFERENCE (INFERENCIA)</a:t>
            </a:r>
          </a:p>
        </p:txBody>
      </p:sp>
      <p:sp>
        <p:nvSpPr>
          <p:cNvPr name="TextBox 27" id="27"/>
          <p:cNvSpPr txBox="true"/>
          <p:nvPr/>
        </p:nvSpPr>
        <p:spPr>
          <a:xfrm rot="0">
            <a:off x="11785543" y="5249874"/>
            <a:ext cx="2819626" cy="2140224"/>
          </a:xfrm>
          <a:prstGeom prst="rect">
            <a:avLst/>
          </a:prstGeom>
        </p:spPr>
        <p:txBody>
          <a:bodyPr anchor="t" rtlCol="false" tIns="0" lIns="0" bIns="0" rIns="0">
            <a:spAutoFit/>
          </a:bodyPr>
          <a:lstStyle/>
          <a:p>
            <a:pPr algn="ctr"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Inference: Aplicar el modelo para generar predicciones a partir de nuevos datos.</a:t>
            </a:r>
          </a:p>
          <a:p>
            <a:pPr algn="ctr">
              <a:lnSpc>
                <a:spcPts val="2432"/>
              </a:lnSpc>
            </a:pPr>
          </a:p>
          <a:p>
            <a:pPr algn="ctr"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Feature Store.</a:t>
            </a:r>
          </a:p>
          <a:p>
            <a:pPr algn="ctr">
              <a:lnSpc>
                <a:spcPts val="2432"/>
              </a:lnSpc>
            </a:pPr>
          </a:p>
        </p:txBody>
      </p:sp>
      <p:sp>
        <p:nvSpPr>
          <p:cNvPr name="TextBox 28" id="28"/>
          <p:cNvSpPr txBox="true"/>
          <p:nvPr/>
        </p:nvSpPr>
        <p:spPr>
          <a:xfrm rot="0">
            <a:off x="3845161" y="171450"/>
            <a:ext cx="11284145" cy="1784599"/>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Fases y procesos </a:t>
            </a:r>
          </a:p>
          <a:p>
            <a:pPr algn="ctr">
              <a:lnSpc>
                <a:spcPts val="6837"/>
              </a:lnSpc>
            </a:pPr>
            <a:r>
              <a:rPr lang="en-US" sz="7197" b="true">
                <a:solidFill>
                  <a:srgbClr val="FFFFFF"/>
                </a:solidFill>
                <a:latin typeface="Montserrat Semi-Bold"/>
                <a:ea typeface="Montserrat Semi-Bold"/>
                <a:cs typeface="Montserrat Semi-Bold"/>
                <a:sym typeface="Montserrat Semi-Bold"/>
              </a:rPr>
              <a:t>clave</a:t>
            </a:r>
          </a:p>
        </p:txBody>
      </p:sp>
      <p:sp>
        <p:nvSpPr>
          <p:cNvPr name="Freeform 29" id="29"/>
          <p:cNvSpPr/>
          <p:nvPr/>
        </p:nvSpPr>
        <p:spPr>
          <a:xfrm flipH="false" flipV="false" rot="0">
            <a:off x="15816122" y="2476890"/>
            <a:ext cx="1406485" cy="1406485"/>
          </a:xfrm>
          <a:custGeom>
            <a:avLst/>
            <a:gdLst/>
            <a:ahLst/>
            <a:cxnLst/>
            <a:rect r="r" b="b" t="t" l="l"/>
            <a:pathLst>
              <a:path h="1406485" w="1406485">
                <a:moveTo>
                  <a:pt x="0" y="0"/>
                </a:moveTo>
                <a:lnTo>
                  <a:pt x="1406485" y="0"/>
                </a:lnTo>
                <a:lnTo>
                  <a:pt x="1406485" y="1406484"/>
                </a:lnTo>
                <a:lnTo>
                  <a:pt x="0" y="1406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0" id="30"/>
          <p:cNvGrpSpPr/>
          <p:nvPr/>
        </p:nvGrpSpPr>
        <p:grpSpPr>
          <a:xfrm rot="0">
            <a:off x="15036373" y="3975521"/>
            <a:ext cx="3022229" cy="1124512"/>
            <a:chOff x="0" y="0"/>
            <a:chExt cx="1963096" cy="730429"/>
          </a:xfrm>
        </p:grpSpPr>
        <p:sp>
          <p:nvSpPr>
            <p:cNvPr name="Freeform 31" id="31"/>
            <p:cNvSpPr/>
            <p:nvPr/>
          </p:nvSpPr>
          <p:spPr>
            <a:xfrm flipH="false" flipV="false" rot="0">
              <a:off x="0" y="0"/>
              <a:ext cx="1963096" cy="730429"/>
            </a:xfrm>
            <a:custGeom>
              <a:avLst/>
              <a:gdLst/>
              <a:ahLst/>
              <a:cxnLst/>
              <a:rect r="r" b="b" t="t" l="l"/>
              <a:pathLst>
                <a:path h="730429" w="1963096">
                  <a:moveTo>
                    <a:pt x="1759896" y="0"/>
                  </a:moveTo>
                  <a:cubicBezTo>
                    <a:pt x="1872121" y="0"/>
                    <a:pt x="1963096" y="163512"/>
                    <a:pt x="1963096" y="365215"/>
                  </a:cubicBezTo>
                  <a:cubicBezTo>
                    <a:pt x="1963096" y="566917"/>
                    <a:pt x="1872121" y="730429"/>
                    <a:pt x="1759896" y="730429"/>
                  </a:cubicBezTo>
                  <a:lnTo>
                    <a:pt x="203200" y="730429"/>
                  </a:lnTo>
                  <a:cubicBezTo>
                    <a:pt x="90976" y="730429"/>
                    <a:pt x="0" y="566917"/>
                    <a:pt x="0" y="365215"/>
                  </a:cubicBezTo>
                  <a:cubicBezTo>
                    <a:pt x="0" y="163512"/>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32" id="32"/>
            <p:cNvSpPr txBox="true"/>
            <p:nvPr/>
          </p:nvSpPr>
          <p:spPr>
            <a:xfrm>
              <a:off x="0" y="-38100"/>
              <a:ext cx="1963096" cy="768529"/>
            </a:xfrm>
            <a:prstGeom prst="rect">
              <a:avLst/>
            </a:prstGeom>
          </p:spPr>
          <p:txBody>
            <a:bodyPr anchor="ctr" rtlCol="false" tIns="50800" lIns="50800" bIns="50800" rIns="50800"/>
            <a:lstStyle/>
            <a:p>
              <a:pPr algn="ctr">
                <a:lnSpc>
                  <a:spcPts val="2083"/>
                </a:lnSpc>
              </a:pPr>
            </a:p>
          </p:txBody>
        </p:sp>
      </p:grpSp>
      <p:sp>
        <p:nvSpPr>
          <p:cNvPr name="TextBox 33" id="33"/>
          <p:cNvSpPr txBox="true"/>
          <p:nvPr/>
        </p:nvSpPr>
        <p:spPr>
          <a:xfrm rot="0">
            <a:off x="15036373" y="4157040"/>
            <a:ext cx="2965984" cy="824585"/>
          </a:xfrm>
          <a:prstGeom prst="rect">
            <a:avLst/>
          </a:prstGeom>
        </p:spPr>
        <p:txBody>
          <a:bodyPr anchor="t" rtlCol="false" tIns="0" lIns="0" bIns="0" rIns="0">
            <a:spAutoFit/>
          </a:bodyPr>
          <a:lstStyle/>
          <a:p>
            <a:pPr algn="ctr">
              <a:lnSpc>
                <a:spcPts val="2158"/>
              </a:lnSpc>
            </a:pPr>
            <a:r>
              <a:rPr lang="en-US" b="true" sz="2272">
                <a:solidFill>
                  <a:srgbClr val="36E9FD"/>
                </a:solidFill>
                <a:latin typeface="Montserrat Semi-Bold"/>
                <a:ea typeface="Montserrat Semi-Bold"/>
                <a:cs typeface="Montserrat Semi-Bold"/>
                <a:sym typeface="Montserrat Semi-Bold"/>
              </a:rPr>
              <a:t>MODEL REGISTRY (REGISTRO DE MODELOS)</a:t>
            </a:r>
          </a:p>
        </p:txBody>
      </p:sp>
      <p:sp>
        <p:nvSpPr>
          <p:cNvPr name="TextBox 34" id="34"/>
          <p:cNvSpPr txBox="true"/>
          <p:nvPr/>
        </p:nvSpPr>
        <p:spPr>
          <a:xfrm rot="0">
            <a:off x="15073006" y="5249874"/>
            <a:ext cx="2985595" cy="3359197"/>
          </a:xfrm>
          <a:prstGeom prst="rect">
            <a:avLst/>
          </a:prstGeom>
        </p:spPr>
        <p:txBody>
          <a:bodyPr anchor="t" rtlCol="false" tIns="0" lIns="0" bIns="0" rIns="0">
            <a:spAutoFit/>
          </a:bodyPr>
          <a:lstStyle/>
          <a:p>
            <a:pPr algn="ctr">
              <a:lnSpc>
                <a:spcPts val="2432"/>
              </a:lnSpc>
            </a:pPr>
          </a:p>
          <a:p>
            <a:pPr algn="ctr" marL="407139" indent="-203570" lvl="1">
              <a:lnSpc>
                <a:spcPts val="2432"/>
              </a:lnSpc>
              <a:buFont typeface="Arial"/>
              <a:buChar char="•"/>
            </a:pPr>
            <a:r>
              <a:rPr lang="en-US" sz="1885" i="true">
                <a:solidFill>
                  <a:srgbClr val="FFFFFF"/>
                </a:solidFill>
                <a:latin typeface="Raleway Italics"/>
                <a:ea typeface="Raleway Italics"/>
                <a:cs typeface="Raleway Italics"/>
                <a:sym typeface="Raleway Italics"/>
              </a:rPr>
              <a:t>Registro de artefactos de modelos: Mantiene una trazabilidad y versión de los modelos entrenados para que puedan ser desplegados y monitoreados en producción.</a:t>
            </a:r>
          </a:p>
          <a:p>
            <a:pPr algn="ctr">
              <a:lnSpc>
                <a:spcPts val="243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6051474" y="471955"/>
            <a:ext cx="6185052" cy="1784623"/>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Principios de las MLOps</a:t>
            </a:r>
          </a:p>
        </p:txBody>
      </p:sp>
      <p:sp>
        <p:nvSpPr>
          <p:cNvPr name="TextBox 5" id="5"/>
          <p:cNvSpPr txBox="true"/>
          <p:nvPr/>
        </p:nvSpPr>
        <p:spPr>
          <a:xfrm rot="0">
            <a:off x="7020446" y="2374478"/>
            <a:ext cx="4247108" cy="543469"/>
          </a:xfrm>
          <a:prstGeom prst="rect">
            <a:avLst/>
          </a:prstGeom>
        </p:spPr>
        <p:txBody>
          <a:bodyPr anchor="t" rtlCol="false" tIns="0" lIns="0" bIns="0" rIns="0">
            <a:spAutoFit/>
          </a:bodyPr>
          <a:lstStyle/>
          <a:p>
            <a:pPr algn="ctr">
              <a:lnSpc>
                <a:spcPts val="4238"/>
              </a:lnSpc>
            </a:pPr>
            <a:r>
              <a:rPr lang="en-US" sz="3285" i="true">
                <a:solidFill>
                  <a:srgbClr val="FFFFFF"/>
                </a:solidFill>
                <a:latin typeface="Raleway Italics"/>
                <a:ea typeface="Raleway Italics"/>
                <a:cs typeface="Raleway Italics"/>
                <a:sym typeface="Raleway Italics"/>
              </a:rPr>
              <a:t>Control de versiones</a:t>
            </a:r>
          </a:p>
        </p:txBody>
      </p:sp>
      <p:sp>
        <p:nvSpPr>
          <p:cNvPr name="TextBox 6" id="6"/>
          <p:cNvSpPr txBox="true"/>
          <p:nvPr/>
        </p:nvSpPr>
        <p:spPr>
          <a:xfrm rot="0">
            <a:off x="3401475" y="3146547"/>
            <a:ext cx="12109604" cy="2094520"/>
          </a:xfrm>
          <a:prstGeom prst="rect">
            <a:avLst/>
          </a:prstGeom>
        </p:spPr>
        <p:txBody>
          <a:bodyPr anchor="t" rtlCol="false" tIns="0" lIns="0" bIns="0" rIns="0">
            <a:spAutoFit/>
          </a:bodyPr>
          <a:lstStyle/>
          <a:p>
            <a:pPr algn="ctr">
              <a:lnSpc>
                <a:spcPts val="3335"/>
              </a:lnSpc>
              <a:spcBef>
                <a:spcPct val="0"/>
              </a:spcBef>
            </a:pPr>
            <a:r>
              <a:rPr lang="en-US" sz="2585" i="true">
                <a:solidFill>
                  <a:srgbClr val="FFFFFF"/>
                </a:solidFill>
                <a:latin typeface="Raleway Italics"/>
                <a:ea typeface="Raleway Italics"/>
                <a:cs typeface="Raleway Italics"/>
                <a:sym typeface="Raleway Italics"/>
              </a:rPr>
              <a:t>El control de versiones es esencial en cualquier sistema de machine learning, ya que facilita la capacidad de reproducir experimentos y entender cómo evolucionaron los modelos. Este principio se enfoca en rastrear los cambios a lo largo del tiempo en el código, los datos y los modelos entrenados.</a:t>
            </a:r>
          </a:p>
          <a:p>
            <a:pPr algn="ctr">
              <a:lnSpc>
                <a:spcPts val="3335"/>
              </a:lnSpc>
              <a:spcBef>
                <a:spcPct val="0"/>
              </a:spcBef>
            </a:pPr>
          </a:p>
        </p:txBody>
      </p:sp>
      <p:sp>
        <p:nvSpPr>
          <p:cNvPr name="TextBox 7" id="7"/>
          <p:cNvSpPr txBox="true"/>
          <p:nvPr/>
        </p:nvSpPr>
        <p:spPr>
          <a:xfrm rot="0">
            <a:off x="3504538" y="1199511"/>
            <a:ext cx="11278925" cy="969989"/>
          </a:xfrm>
          <a:prstGeom prst="rect">
            <a:avLst/>
          </a:prstGeom>
        </p:spPr>
        <p:txBody>
          <a:bodyPr anchor="t" rtlCol="false" tIns="0" lIns="0" bIns="0" rIns="0">
            <a:spAutoFit/>
          </a:bodyPr>
          <a:lstStyle/>
          <a:p>
            <a:pPr algn="ctr">
              <a:lnSpc>
                <a:spcPts val="1926"/>
              </a:lnSpc>
              <a:spcBef>
                <a:spcPct val="0"/>
              </a:spcBef>
            </a:pPr>
          </a:p>
          <a:p>
            <a:pPr algn="ctr">
              <a:lnSpc>
                <a:spcPts val="1926"/>
              </a:lnSpc>
              <a:spcBef>
                <a:spcPct val="0"/>
              </a:spcBef>
            </a:pPr>
            <a:r>
              <a:rPr lang="en-US" sz="1493" i="true">
                <a:solidFill>
                  <a:srgbClr val="FFFFFF"/>
                </a:solidFill>
                <a:latin typeface="Raleway Italics"/>
                <a:ea typeface="Raleway Italics"/>
                <a:cs typeface="Raleway Italics"/>
                <a:sym typeface="Raleway Italics"/>
              </a:rPr>
              <a:t>V</a:t>
            </a:r>
          </a:p>
          <a:p>
            <a:pPr algn="ctr">
              <a:lnSpc>
                <a:spcPts val="1926"/>
              </a:lnSpc>
              <a:spcBef>
                <a:spcPct val="0"/>
              </a:spcBef>
            </a:pPr>
          </a:p>
          <a:p>
            <a:pPr algn="ctr">
              <a:lnSpc>
                <a:spcPts val="1926"/>
              </a:lnSpc>
              <a:spcBef>
                <a:spcPct val="0"/>
              </a:spcBef>
            </a:pPr>
          </a:p>
        </p:txBody>
      </p:sp>
      <p:sp>
        <p:nvSpPr>
          <p:cNvPr name="TextBox 8" id="8"/>
          <p:cNvSpPr txBox="true"/>
          <p:nvPr/>
        </p:nvSpPr>
        <p:spPr>
          <a:xfrm rot="0">
            <a:off x="2455096" y="5416877"/>
            <a:ext cx="6100836" cy="4354954"/>
          </a:xfrm>
          <a:prstGeom prst="rect">
            <a:avLst/>
          </a:prstGeom>
        </p:spPr>
        <p:txBody>
          <a:bodyPr anchor="t" rtlCol="false" tIns="0" lIns="0" bIns="0" rIns="0">
            <a:spAutoFit/>
          </a:bodyPr>
          <a:lstStyle/>
          <a:p>
            <a:pPr algn="ctr">
              <a:lnSpc>
                <a:spcPts val="3471"/>
              </a:lnSpc>
              <a:spcBef>
                <a:spcPct val="0"/>
              </a:spcBef>
            </a:pPr>
            <a:r>
              <a:rPr lang="en-US" b="true" sz="2690" i="true">
                <a:solidFill>
                  <a:srgbClr val="FFFFFF"/>
                </a:solidFill>
                <a:latin typeface="Raleway Bold Italics"/>
                <a:ea typeface="Raleway Bold Italics"/>
                <a:cs typeface="Raleway Bold Italics"/>
                <a:sym typeface="Raleway Bold Italics"/>
              </a:rPr>
              <a:t>V</a:t>
            </a:r>
            <a:r>
              <a:rPr lang="en-US" b="true" sz="2690" i="true">
                <a:solidFill>
                  <a:srgbClr val="FFFFFF"/>
                </a:solidFill>
                <a:latin typeface="Raleway Bold Italics"/>
                <a:ea typeface="Raleway Bold Italics"/>
                <a:cs typeface="Raleway Bold Italics"/>
                <a:sym typeface="Raleway Bold Italics"/>
              </a:rPr>
              <a:t>ersionamiento de datos</a:t>
            </a:r>
          </a:p>
          <a:p>
            <a:pPr algn="ctr">
              <a:lnSpc>
                <a:spcPts val="3471"/>
              </a:lnSpc>
              <a:spcBef>
                <a:spcPct val="0"/>
              </a:spcBef>
            </a:pPr>
            <a:r>
              <a:rPr lang="en-US" sz="2690" i="true">
                <a:solidFill>
                  <a:srgbClr val="FFFFFF"/>
                </a:solidFill>
                <a:latin typeface="Raleway Italics"/>
                <a:ea typeface="Raleway Italics"/>
                <a:cs typeface="Raleway Italics"/>
                <a:sym typeface="Raleway Italics"/>
              </a:rPr>
              <a:t> Es crucial llevar un registro de las versiones de los datos que se utilizan para entrenar modelos, ya que los cambios en los conjuntos de datos pueden afectar significativamente el rendimiento de un modelo. El control de versiones de datos permite verificar que un conjunto de datos específico produce los resultados esperados.</a:t>
            </a:r>
          </a:p>
        </p:txBody>
      </p:sp>
      <p:sp>
        <p:nvSpPr>
          <p:cNvPr name="TextBox 9" id="9"/>
          <p:cNvSpPr txBox="true"/>
          <p:nvPr/>
        </p:nvSpPr>
        <p:spPr>
          <a:xfrm rot="0">
            <a:off x="10336983" y="5304662"/>
            <a:ext cx="6074803" cy="4817364"/>
          </a:xfrm>
          <a:prstGeom prst="rect">
            <a:avLst/>
          </a:prstGeom>
        </p:spPr>
        <p:txBody>
          <a:bodyPr anchor="t" rtlCol="false" tIns="0" lIns="0" bIns="0" rIns="0">
            <a:spAutoFit/>
          </a:bodyPr>
          <a:lstStyle/>
          <a:p>
            <a:pPr algn="ctr">
              <a:lnSpc>
                <a:spcPts val="3483"/>
              </a:lnSpc>
              <a:spcBef>
                <a:spcPct val="0"/>
              </a:spcBef>
            </a:pPr>
            <a:r>
              <a:rPr lang="en-US" b="true" sz="2700" i="true">
                <a:solidFill>
                  <a:srgbClr val="FFFFFF"/>
                </a:solidFill>
                <a:latin typeface="Raleway Bold Italics"/>
                <a:ea typeface="Raleway Bold Italics"/>
                <a:cs typeface="Raleway Bold Italics"/>
                <a:sym typeface="Raleway Bold Italics"/>
              </a:rPr>
              <a:t>V</a:t>
            </a:r>
            <a:r>
              <a:rPr lang="en-US" b="true" sz="2700" i="true">
                <a:solidFill>
                  <a:srgbClr val="FFFFFF"/>
                </a:solidFill>
                <a:latin typeface="Raleway Bold Italics"/>
                <a:ea typeface="Raleway Bold Italics"/>
                <a:cs typeface="Raleway Bold Italics"/>
                <a:sym typeface="Raleway Bold Italics"/>
              </a:rPr>
              <a:t>ersionamiento de modelos</a:t>
            </a:r>
          </a:p>
          <a:p>
            <a:pPr algn="ctr">
              <a:lnSpc>
                <a:spcPts val="3483"/>
              </a:lnSpc>
              <a:spcBef>
                <a:spcPct val="0"/>
              </a:spcBef>
            </a:pPr>
            <a:r>
              <a:rPr lang="en-US" sz="2700" i="true">
                <a:solidFill>
                  <a:srgbClr val="FFFFFF"/>
                </a:solidFill>
                <a:latin typeface="Raleway Italics"/>
                <a:ea typeface="Raleway Italics"/>
                <a:cs typeface="Raleway Italics"/>
                <a:sym typeface="Raleway Italics"/>
              </a:rPr>
              <a:t>Los modelos de machine learning, una vez entrenados, pasan por diferentes etapas de evaluación y ajuste. Con un sistema de control de versiones para los modelos, los equipos pueden registrar exactamente qué configuración de hiperparámetros, qué conjunto de datos y qué versión de código se utilizó para entrenar un modelo específico.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6051474" y="471955"/>
            <a:ext cx="6185052" cy="1784623"/>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Principios de las MLOps</a:t>
            </a:r>
          </a:p>
        </p:txBody>
      </p:sp>
      <p:sp>
        <p:nvSpPr>
          <p:cNvPr name="TextBox 5" id="5"/>
          <p:cNvSpPr txBox="true"/>
          <p:nvPr/>
        </p:nvSpPr>
        <p:spPr>
          <a:xfrm rot="0">
            <a:off x="7020446" y="2374478"/>
            <a:ext cx="4247108" cy="543469"/>
          </a:xfrm>
          <a:prstGeom prst="rect">
            <a:avLst/>
          </a:prstGeom>
        </p:spPr>
        <p:txBody>
          <a:bodyPr anchor="t" rtlCol="false" tIns="0" lIns="0" bIns="0" rIns="0">
            <a:spAutoFit/>
          </a:bodyPr>
          <a:lstStyle/>
          <a:p>
            <a:pPr algn="ctr">
              <a:lnSpc>
                <a:spcPts val="4238"/>
              </a:lnSpc>
            </a:pPr>
            <a:r>
              <a:rPr lang="en-US" sz="3285" i="true">
                <a:solidFill>
                  <a:srgbClr val="FFFFFF"/>
                </a:solidFill>
                <a:latin typeface="Raleway Italics"/>
                <a:ea typeface="Raleway Italics"/>
                <a:cs typeface="Raleway Italics"/>
                <a:sym typeface="Raleway Italics"/>
              </a:rPr>
              <a:t>Control de versiones</a:t>
            </a:r>
          </a:p>
        </p:txBody>
      </p:sp>
      <p:sp>
        <p:nvSpPr>
          <p:cNvPr name="TextBox 6" id="6"/>
          <p:cNvSpPr txBox="true"/>
          <p:nvPr/>
        </p:nvSpPr>
        <p:spPr>
          <a:xfrm rot="0">
            <a:off x="3401475" y="3146547"/>
            <a:ext cx="12109604" cy="2094520"/>
          </a:xfrm>
          <a:prstGeom prst="rect">
            <a:avLst/>
          </a:prstGeom>
        </p:spPr>
        <p:txBody>
          <a:bodyPr anchor="t" rtlCol="false" tIns="0" lIns="0" bIns="0" rIns="0">
            <a:spAutoFit/>
          </a:bodyPr>
          <a:lstStyle/>
          <a:p>
            <a:pPr algn="ctr">
              <a:lnSpc>
                <a:spcPts val="3335"/>
              </a:lnSpc>
              <a:spcBef>
                <a:spcPct val="0"/>
              </a:spcBef>
            </a:pPr>
            <a:r>
              <a:rPr lang="en-US" sz="2585" i="true">
                <a:solidFill>
                  <a:srgbClr val="FFFFFF"/>
                </a:solidFill>
                <a:latin typeface="Raleway Italics"/>
                <a:ea typeface="Raleway Italics"/>
                <a:cs typeface="Raleway Italics"/>
                <a:sym typeface="Raleway Italics"/>
              </a:rPr>
              <a:t>El control de versiones es esencial en cualquier sistema de machine learning, ya que facilita la capacidad de reproducir experimentos y entender cómo evolucionaron los modelos. Este principio se enfoca en rastrear los cambios a lo largo del tiempo en el código, los datos y los modelos entrenados.</a:t>
            </a:r>
          </a:p>
          <a:p>
            <a:pPr algn="ctr">
              <a:lnSpc>
                <a:spcPts val="3335"/>
              </a:lnSpc>
              <a:spcBef>
                <a:spcPct val="0"/>
              </a:spcBef>
            </a:pPr>
          </a:p>
        </p:txBody>
      </p:sp>
      <p:sp>
        <p:nvSpPr>
          <p:cNvPr name="TextBox 7" id="7"/>
          <p:cNvSpPr txBox="true"/>
          <p:nvPr/>
        </p:nvSpPr>
        <p:spPr>
          <a:xfrm rot="0">
            <a:off x="3504538" y="1199511"/>
            <a:ext cx="11278925" cy="969989"/>
          </a:xfrm>
          <a:prstGeom prst="rect">
            <a:avLst/>
          </a:prstGeom>
        </p:spPr>
        <p:txBody>
          <a:bodyPr anchor="t" rtlCol="false" tIns="0" lIns="0" bIns="0" rIns="0">
            <a:spAutoFit/>
          </a:bodyPr>
          <a:lstStyle/>
          <a:p>
            <a:pPr algn="ctr">
              <a:lnSpc>
                <a:spcPts val="1926"/>
              </a:lnSpc>
              <a:spcBef>
                <a:spcPct val="0"/>
              </a:spcBef>
            </a:pPr>
          </a:p>
          <a:p>
            <a:pPr algn="ctr">
              <a:lnSpc>
                <a:spcPts val="1926"/>
              </a:lnSpc>
              <a:spcBef>
                <a:spcPct val="0"/>
              </a:spcBef>
            </a:pPr>
            <a:r>
              <a:rPr lang="en-US" sz="1493" i="true">
                <a:solidFill>
                  <a:srgbClr val="FFFFFF"/>
                </a:solidFill>
                <a:latin typeface="Raleway Italics"/>
                <a:ea typeface="Raleway Italics"/>
                <a:cs typeface="Raleway Italics"/>
                <a:sym typeface="Raleway Italics"/>
              </a:rPr>
              <a:t>V</a:t>
            </a:r>
          </a:p>
          <a:p>
            <a:pPr algn="ctr">
              <a:lnSpc>
                <a:spcPts val="1926"/>
              </a:lnSpc>
              <a:spcBef>
                <a:spcPct val="0"/>
              </a:spcBef>
            </a:pPr>
          </a:p>
          <a:p>
            <a:pPr algn="ctr">
              <a:lnSpc>
                <a:spcPts val="1926"/>
              </a:lnSpc>
              <a:spcBef>
                <a:spcPct val="0"/>
              </a:spcBef>
            </a:pPr>
          </a:p>
        </p:txBody>
      </p:sp>
      <p:sp>
        <p:nvSpPr>
          <p:cNvPr name="TextBox 8" id="8"/>
          <p:cNvSpPr txBox="true"/>
          <p:nvPr/>
        </p:nvSpPr>
        <p:spPr>
          <a:xfrm rot="0">
            <a:off x="2240623" y="5081779"/>
            <a:ext cx="6903377" cy="4817364"/>
          </a:xfrm>
          <a:prstGeom prst="rect">
            <a:avLst/>
          </a:prstGeom>
        </p:spPr>
        <p:txBody>
          <a:bodyPr anchor="t" rtlCol="false" tIns="0" lIns="0" bIns="0" rIns="0">
            <a:spAutoFit/>
          </a:bodyPr>
          <a:lstStyle/>
          <a:p>
            <a:pPr algn="ctr">
              <a:lnSpc>
                <a:spcPts val="3483"/>
              </a:lnSpc>
              <a:spcBef>
                <a:spcPct val="0"/>
              </a:spcBef>
            </a:pPr>
            <a:r>
              <a:rPr lang="en-US" b="true" sz="2700" i="true">
                <a:solidFill>
                  <a:srgbClr val="FFFFFF"/>
                </a:solidFill>
                <a:latin typeface="Raleway Bold Italics"/>
                <a:ea typeface="Raleway Bold Italics"/>
                <a:cs typeface="Raleway Bold Italics"/>
                <a:sym typeface="Raleway Bold Italics"/>
              </a:rPr>
              <a:t>V</a:t>
            </a:r>
            <a:r>
              <a:rPr lang="en-US" b="true" sz="2700" i="true">
                <a:solidFill>
                  <a:srgbClr val="FFFFFF"/>
                </a:solidFill>
                <a:latin typeface="Raleway Bold Italics"/>
                <a:ea typeface="Raleway Bold Italics"/>
                <a:cs typeface="Raleway Bold Italics"/>
                <a:sym typeface="Raleway Bold Italics"/>
              </a:rPr>
              <a:t>ersionamiento de código</a:t>
            </a:r>
          </a:p>
          <a:p>
            <a:pPr algn="ctr">
              <a:lnSpc>
                <a:spcPts val="3483"/>
              </a:lnSpc>
              <a:spcBef>
                <a:spcPct val="0"/>
              </a:spcBef>
            </a:pPr>
            <a:r>
              <a:rPr lang="en-US" sz="2700" i="true">
                <a:solidFill>
                  <a:srgbClr val="FFFFFF"/>
                </a:solidFill>
                <a:latin typeface="Raleway Italics"/>
                <a:ea typeface="Raleway Italics"/>
                <a:cs typeface="Raleway Italics"/>
                <a:sym typeface="Raleway Italics"/>
              </a:rPr>
              <a:t>A medida que los modelos evolucionan, también lo hace el código que los entrena. Usar herramientas como Git para versionar el código permite que cualquier cambio en la lógica del entrenamiento pueda ser rastreado y revisado. Esto es importante para auditar modificaciones y asegurarse de que los cambios introducidos mejoran el rendimiento del modelo de manera controlada.</a:t>
            </a:r>
          </a:p>
        </p:txBody>
      </p:sp>
      <p:sp>
        <p:nvSpPr>
          <p:cNvPr name="TextBox 9" id="9"/>
          <p:cNvSpPr txBox="true"/>
          <p:nvPr/>
        </p:nvSpPr>
        <p:spPr>
          <a:xfrm rot="0">
            <a:off x="9844322" y="5114925"/>
            <a:ext cx="6887814" cy="4817364"/>
          </a:xfrm>
          <a:prstGeom prst="rect">
            <a:avLst/>
          </a:prstGeom>
        </p:spPr>
        <p:txBody>
          <a:bodyPr anchor="t" rtlCol="false" tIns="0" lIns="0" bIns="0" rIns="0">
            <a:spAutoFit/>
          </a:bodyPr>
          <a:lstStyle/>
          <a:p>
            <a:pPr algn="ctr">
              <a:lnSpc>
                <a:spcPts val="3482"/>
              </a:lnSpc>
              <a:spcBef>
                <a:spcPct val="0"/>
              </a:spcBef>
            </a:pPr>
            <a:r>
              <a:rPr lang="en-US" b="true" sz="2699" i="true">
                <a:solidFill>
                  <a:srgbClr val="FFFFFF"/>
                </a:solidFill>
                <a:latin typeface="Raleway Bold Italics"/>
                <a:ea typeface="Raleway Bold Italics"/>
                <a:cs typeface="Raleway Bold Italics"/>
                <a:sym typeface="Raleway Bold Italics"/>
              </a:rPr>
              <a:t>Reproducibilidad</a:t>
            </a:r>
          </a:p>
          <a:p>
            <a:pPr algn="ctr">
              <a:lnSpc>
                <a:spcPts val="3482"/>
              </a:lnSpc>
              <a:spcBef>
                <a:spcPct val="0"/>
              </a:spcBef>
            </a:pPr>
            <a:r>
              <a:rPr lang="en-US" sz="2699" i="true">
                <a:solidFill>
                  <a:srgbClr val="FFFFFF"/>
                </a:solidFill>
                <a:latin typeface="Raleway Italics"/>
                <a:ea typeface="Raleway Italics"/>
                <a:cs typeface="Raleway Italics"/>
                <a:sym typeface="Raleway Italics"/>
              </a:rPr>
              <a:t>Un principio clave es que cada fase del proceso de machine learning debe ser reproducible. Esto significa que, con los mismos datos de entrada y el mismo código de entrenamiento, los resultados obtenidos deben ser idénticos. La reproducibilidad es un requisito importante para validar modelos, realizar auditorías y asegurar la transparencia en el desarrollo de los modelos.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4761">
            <a:off x="5680419" y="6404287"/>
            <a:ext cx="19149891" cy="6989710"/>
          </a:xfrm>
          <a:custGeom>
            <a:avLst/>
            <a:gdLst/>
            <a:ahLst/>
            <a:cxnLst/>
            <a:rect r="r" b="b" t="t" l="l"/>
            <a:pathLst>
              <a:path h="6989710" w="19149891">
                <a:moveTo>
                  <a:pt x="0" y="0"/>
                </a:moveTo>
                <a:lnTo>
                  <a:pt x="19149891" y="0"/>
                </a:lnTo>
                <a:lnTo>
                  <a:pt x="19149891" y="6989711"/>
                </a:lnTo>
                <a:lnTo>
                  <a:pt x="0" y="6989711"/>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sp>
        <p:nvSpPr>
          <p:cNvPr name="TextBox 4" id="4"/>
          <p:cNvSpPr txBox="true"/>
          <p:nvPr/>
        </p:nvSpPr>
        <p:spPr>
          <a:xfrm rot="0">
            <a:off x="6482891" y="488935"/>
            <a:ext cx="6185052" cy="1784623"/>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Principios de las MLOps</a:t>
            </a:r>
          </a:p>
        </p:txBody>
      </p:sp>
      <p:sp>
        <p:nvSpPr>
          <p:cNvPr name="TextBox 5" id="5"/>
          <p:cNvSpPr txBox="true"/>
          <p:nvPr/>
        </p:nvSpPr>
        <p:spPr>
          <a:xfrm rot="0">
            <a:off x="7020446" y="2407616"/>
            <a:ext cx="4247108" cy="418120"/>
          </a:xfrm>
          <a:prstGeom prst="rect">
            <a:avLst/>
          </a:prstGeom>
        </p:spPr>
        <p:txBody>
          <a:bodyPr anchor="t" rtlCol="false" tIns="0" lIns="0" bIns="0" rIns="0">
            <a:spAutoFit/>
          </a:bodyPr>
          <a:lstStyle/>
          <a:p>
            <a:pPr algn="ctr">
              <a:lnSpc>
                <a:spcPts val="3335"/>
              </a:lnSpc>
            </a:pPr>
            <a:r>
              <a:rPr lang="en-US" sz="2585" i="true">
                <a:solidFill>
                  <a:srgbClr val="FFFFFF"/>
                </a:solidFill>
                <a:latin typeface="Raleway Italics"/>
                <a:ea typeface="Raleway Italics"/>
                <a:cs typeface="Raleway Italics"/>
                <a:sym typeface="Raleway Italics"/>
              </a:rPr>
              <a:t>Automatización</a:t>
            </a:r>
          </a:p>
        </p:txBody>
      </p:sp>
      <p:sp>
        <p:nvSpPr>
          <p:cNvPr name="TextBox 6" id="6"/>
          <p:cNvSpPr txBox="true"/>
          <p:nvPr/>
        </p:nvSpPr>
        <p:spPr>
          <a:xfrm rot="0">
            <a:off x="3520615" y="2959086"/>
            <a:ext cx="12109604" cy="1256320"/>
          </a:xfrm>
          <a:prstGeom prst="rect">
            <a:avLst/>
          </a:prstGeom>
        </p:spPr>
        <p:txBody>
          <a:bodyPr anchor="t" rtlCol="false" tIns="0" lIns="0" bIns="0" rIns="0">
            <a:spAutoFit/>
          </a:bodyPr>
          <a:lstStyle/>
          <a:p>
            <a:pPr algn="ctr">
              <a:lnSpc>
                <a:spcPts val="3335"/>
              </a:lnSpc>
              <a:spcBef>
                <a:spcPct val="0"/>
              </a:spcBef>
            </a:pPr>
            <a:r>
              <a:rPr lang="en-US" sz="2585" i="true">
                <a:solidFill>
                  <a:srgbClr val="FFFFFF"/>
                </a:solidFill>
                <a:latin typeface="Raleway Italics"/>
                <a:ea typeface="Raleway Italics"/>
                <a:cs typeface="Raleway Italics"/>
                <a:sym typeface="Raleway Italics"/>
              </a:rPr>
              <a:t>La automatización es esencial para hacer que el ciclo de vida del machine learning sea repetible, escalable y eficiente. Esto incluye la ingesta de datos, el preprocesamiento, el entrenamiento de modelos y el despliegue.</a:t>
            </a:r>
          </a:p>
        </p:txBody>
      </p:sp>
      <p:sp>
        <p:nvSpPr>
          <p:cNvPr name="TextBox 7" id="7"/>
          <p:cNvSpPr txBox="true"/>
          <p:nvPr/>
        </p:nvSpPr>
        <p:spPr>
          <a:xfrm rot="0">
            <a:off x="983420" y="4901206"/>
            <a:ext cx="4677909" cy="3502914"/>
          </a:xfrm>
          <a:prstGeom prst="rect">
            <a:avLst/>
          </a:prstGeom>
        </p:spPr>
        <p:txBody>
          <a:bodyPr anchor="t" rtlCol="false" tIns="0" lIns="0" bIns="0" rIns="0">
            <a:spAutoFit/>
          </a:bodyPr>
          <a:lstStyle/>
          <a:p>
            <a:pPr algn="ctr">
              <a:lnSpc>
                <a:spcPts val="3483"/>
              </a:lnSpc>
            </a:pPr>
            <a:r>
              <a:rPr lang="en-US" b="true" sz="2700" i="true">
                <a:solidFill>
                  <a:srgbClr val="FFFFFF"/>
                </a:solidFill>
                <a:latin typeface="Raleway Bold Italics"/>
                <a:ea typeface="Raleway Bold Italics"/>
                <a:cs typeface="Raleway Bold Italics"/>
                <a:sym typeface="Raleway Bold Italics"/>
              </a:rPr>
              <a:t>Automatización de ingesta de datos </a:t>
            </a:r>
          </a:p>
          <a:p>
            <a:pPr algn="ctr">
              <a:lnSpc>
                <a:spcPts val="3483"/>
              </a:lnSpc>
              <a:spcBef>
                <a:spcPct val="0"/>
              </a:spcBef>
            </a:pPr>
            <a:r>
              <a:rPr lang="en-US" sz="2700" i="true">
                <a:solidFill>
                  <a:srgbClr val="FFFFFF"/>
                </a:solidFill>
                <a:latin typeface="Raleway Italics"/>
                <a:ea typeface="Raleway Italics"/>
                <a:cs typeface="Raleway Italics"/>
                <a:sym typeface="Raleway Italics"/>
              </a:rPr>
              <a:t>Automatizar el proceso de obtener y actualizar datos asegura que los modelos siempre utilicen la información más reciente, sin intervención manual.</a:t>
            </a:r>
          </a:p>
        </p:txBody>
      </p:sp>
      <p:sp>
        <p:nvSpPr>
          <p:cNvPr name="TextBox 8" id="8"/>
          <p:cNvSpPr txBox="true"/>
          <p:nvPr/>
        </p:nvSpPr>
        <p:spPr>
          <a:xfrm rot="0">
            <a:off x="6716068" y="4901206"/>
            <a:ext cx="4677909" cy="3502914"/>
          </a:xfrm>
          <a:prstGeom prst="rect">
            <a:avLst/>
          </a:prstGeom>
        </p:spPr>
        <p:txBody>
          <a:bodyPr anchor="t" rtlCol="false" tIns="0" lIns="0" bIns="0" rIns="0">
            <a:spAutoFit/>
          </a:bodyPr>
          <a:lstStyle/>
          <a:p>
            <a:pPr algn="ctr">
              <a:lnSpc>
                <a:spcPts val="3483"/>
              </a:lnSpc>
            </a:pPr>
            <a:r>
              <a:rPr lang="en-US" b="true" sz="2700" i="true">
                <a:solidFill>
                  <a:srgbClr val="FFFFFF"/>
                </a:solidFill>
                <a:latin typeface="Raleway Bold Italics"/>
                <a:ea typeface="Raleway Bold Italics"/>
                <a:cs typeface="Raleway Bold Italics"/>
                <a:sym typeface="Raleway Bold Italics"/>
              </a:rPr>
              <a:t>Automatización del preprocesamiento</a:t>
            </a:r>
          </a:p>
          <a:p>
            <a:pPr algn="ctr">
              <a:lnSpc>
                <a:spcPts val="3483"/>
              </a:lnSpc>
              <a:spcBef>
                <a:spcPct val="0"/>
              </a:spcBef>
            </a:pPr>
            <a:r>
              <a:rPr lang="en-US" sz="2700" i="true">
                <a:solidFill>
                  <a:srgbClr val="FFFFFF"/>
                </a:solidFill>
                <a:latin typeface="Raleway Italics"/>
                <a:ea typeface="Raleway Italics"/>
                <a:cs typeface="Raleway Italics"/>
                <a:sym typeface="Raleway Italics"/>
              </a:rPr>
              <a:t>Tareas repetitivas como la limpieza de datos y la transformación de variables deben automatizarse para asegurar consistencia y escalabilidad.</a:t>
            </a:r>
          </a:p>
        </p:txBody>
      </p:sp>
      <p:sp>
        <p:nvSpPr>
          <p:cNvPr name="TextBox 9" id="9"/>
          <p:cNvSpPr txBox="true"/>
          <p:nvPr/>
        </p:nvSpPr>
        <p:spPr>
          <a:xfrm rot="0">
            <a:off x="12626671" y="4901206"/>
            <a:ext cx="4677909" cy="4379214"/>
          </a:xfrm>
          <a:prstGeom prst="rect">
            <a:avLst/>
          </a:prstGeom>
        </p:spPr>
        <p:txBody>
          <a:bodyPr anchor="t" rtlCol="false" tIns="0" lIns="0" bIns="0" rIns="0">
            <a:spAutoFit/>
          </a:bodyPr>
          <a:lstStyle/>
          <a:p>
            <a:pPr algn="ctr">
              <a:lnSpc>
                <a:spcPts val="3483"/>
              </a:lnSpc>
            </a:pPr>
            <a:r>
              <a:rPr lang="en-US" b="true" sz="2700" i="true">
                <a:solidFill>
                  <a:srgbClr val="FFFFFF"/>
                </a:solidFill>
                <a:latin typeface="Raleway Bold Italics"/>
                <a:ea typeface="Raleway Bold Italics"/>
                <a:cs typeface="Raleway Bold Italics"/>
                <a:sym typeface="Raleway Bold Italics"/>
              </a:rPr>
              <a:t>Automatización del entrenamiento y validación</a:t>
            </a:r>
          </a:p>
          <a:p>
            <a:pPr algn="ctr">
              <a:lnSpc>
                <a:spcPts val="3483"/>
              </a:lnSpc>
              <a:spcBef>
                <a:spcPct val="0"/>
              </a:spcBef>
            </a:pPr>
            <a:r>
              <a:rPr lang="en-US" sz="2700" i="true">
                <a:solidFill>
                  <a:srgbClr val="FFFFFF"/>
                </a:solidFill>
                <a:latin typeface="Raleway Italics"/>
                <a:ea typeface="Raleway Italics"/>
                <a:cs typeface="Raleway Italics"/>
                <a:sym typeface="Raleway Italics"/>
              </a:rPr>
              <a:t>Los modelos pueden ser entrenados y validados automáticamente al detectarse cambios en los datos o el código, reduciendo el tiempo que se necesita para desplegar modelos actualizados.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DAGT1qXEfHM</dc:identifier>
  <dcterms:modified xsi:type="dcterms:W3CDTF">2011-08-01T06:04:30Z</dcterms:modified>
  <cp:revision>1</cp:revision>
  <dc:title>Blue Purple Gradient Tech Futuristic Artificial Intelligence Presentation</dc:title>
</cp:coreProperties>
</file>